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4" r:id="rId1"/>
  </p:sldMasterIdLst>
  <p:notesMasterIdLst>
    <p:notesMasterId r:id="rId72"/>
  </p:notesMasterIdLst>
  <p:sldIdLst>
    <p:sldId id="7899" r:id="rId2"/>
    <p:sldId id="9426" r:id="rId3"/>
    <p:sldId id="9428" r:id="rId4"/>
    <p:sldId id="9539" r:id="rId5"/>
    <p:sldId id="9584" r:id="rId6"/>
    <p:sldId id="9585" r:id="rId7"/>
    <p:sldId id="9586" r:id="rId8"/>
    <p:sldId id="9587" r:id="rId9"/>
    <p:sldId id="9540" r:id="rId10"/>
    <p:sldId id="9614" r:id="rId11"/>
    <p:sldId id="9616" r:id="rId12"/>
    <p:sldId id="9541" r:id="rId13"/>
    <p:sldId id="9615" r:id="rId14"/>
    <p:sldId id="9545" r:id="rId15"/>
    <p:sldId id="9552" r:id="rId16"/>
    <p:sldId id="9553" r:id="rId17"/>
    <p:sldId id="9554" r:id="rId18"/>
    <p:sldId id="9555" r:id="rId19"/>
    <p:sldId id="9546" r:id="rId20"/>
    <p:sldId id="9556" r:id="rId21"/>
    <p:sldId id="9547" r:id="rId22"/>
    <p:sldId id="9557" r:id="rId23"/>
    <p:sldId id="9558" r:id="rId24"/>
    <p:sldId id="9559" r:id="rId25"/>
    <p:sldId id="9560" r:id="rId26"/>
    <p:sldId id="9561" r:id="rId27"/>
    <p:sldId id="9566" r:id="rId28"/>
    <p:sldId id="9568" r:id="rId29"/>
    <p:sldId id="9569" r:id="rId30"/>
    <p:sldId id="9570" r:id="rId31"/>
    <p:sldId id="9548" r:id="rId32"/>
    <p:sldId id="9571" r:id="rId33"/>
    <p:sldId id="9573" r:id="rId34"/>
    <p:sldId id="9574" r:id="rId35"/>
    <p:sldId id="9588" r:id="rId36"/>
    <p:sldId id="9589" r:id="rId37"/>
    <p:sldId id="9577" r:id="rId38"/>
    <p:sldId id="9578" r:id="rId39"/>
    <p:sldId id="9549" r:id="rId40"/>
    <p:sldId id="9579" r:id="rId41"/>
    <p:sldId id="9580" r:id="rId42"/>
    <p:sldId id="9581" r:id="rId43"/>
    <p:sldId id="9576" r:id="rId44"/>
    <p:sldId id="9591" r:id="rId45"/>
    <p:sldId id="9582" r:id="rId46"/>
    <p:sldId id="9592" r:id="rId47"/>
    <p:sldId id="9425" r:id="rId48"/>
    <p:sldId id="9550" r:id="rId49"/>
    <p:sldId id="9590" r:id="rId50"/>
    <p:sldId id="9593" r:id="rId51"/>
    <p:sldId id="9594" r:id="rId52"/>
    <p:sldId id="9595" r:id="rId53"/>
    <p:sldId id="9597" r:id="rId54"/>
    <p:sldId id="9598" r:id="rId55"/>
    <p:sldId id="9599" r:id="rId56"/>
    <p:sldId id="9602" r:id="rId57"/>
    <p:sldId id="9604" r:id="rId58"/>
    <p:sldId id="9600" r:id="rId59"/>
    <p:sldId id="9601" r:id="rId60"/>
    <p:sldId id="9605" r:id="rId61"/>
    <p:sldId id="9603" r:id="rId62"/>
    <p:sldId id="9606" r:id="rId63"/>
    <p:sldId id="9608" r:id="rId64"/>
    <p:sldId id="9610" r:id="rId65"/>
    <p:sldId id="9607" r:id="rId66"/>
    <p:sldId id="9612" r:id="rId67"/>
    <p:sldId id="9439" r:id="rId68"/>
    <p:sldId id="9609" r:id="rId69"/>
    <p:sldId id="9613" r:id="rId70"/>
    <p:sldId id="9429" r:id="rId7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21B0B"/>
    <a:srgbClr val="5C2A14"/>
    <a:srgbClr val="332000"/>
    <a:srgbClr val="D76F02"/>
    <a:srgbClr val="914420"/>
    <a:srgbClr val="CD700A"/>
    <a:srgbClr val="2D233E"/>
    <a:srgbClr val="C00903"/>
    <a:srgbClr val="A8B3C1"/>
    <a:srgbClr val="A81A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8824" autoAdjust="0"/>
    <p:restoredTop sz="94624" autoAdjust="0"/>
  </p:normalViewPr>
  <p:slideViewPr>
    <p:cSldViewPr>
      <p:cViewPr varScale="1">
        <p:scale>
          <a:sx n="92" d="100"/>
          <a:sy n="92" d="100"/>
        </p:scale>
        <p:origin x="119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0F373F-C92F-45EE-A349-5106FABBB52C}" type="datetimeFigureOut">
              <a:rPr lang="en-US" smtClean="0"/>
              <a:pPr/>
              <a:t>7/28/2020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BF6F0B-DBB2-4731-9E5A-3C5F1189FD8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8127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49D8D-B742-4BC2-9D97-CC41363FED81}" type="datetimeFigureOut">
              <a:rPr lang="en-US" smtClean="0"/>
              <a:pPr/>
              <a:t>7/28/2020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C64BC-A7DF-4448-894A-776EB02E5D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294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49D8D-B742-4BC2-9D97-CC41363FED81}" type="datetimeFigureOut">
              <a:rPr lang="en-US" smtClean="0"/>
              <a:pPr/>
              <a:t>7/28/2020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C64BC-A7DF-4448-894A-776EB02E5D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29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49D8D-B742-4BC2-9D97-CC41363FED81}" type="datetimeFigureOut">
              <a:rPr lang="en-US" smtClean="0"/>
              <a:pPr/>
              <a:t>7/28/2020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C64BC-A7DF-4448-894A-776EB02E5D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327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49D8D-B742-4BC2-9D97-CC41363FED81}" type="datetimeFigureOut">
              <a:rPr lang="en-US" smtClean="0"/>
              <a:pPr/>
              <a:t>7/28/2020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C64BC-A7DF-4448-894A-776EB02E5D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273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49D8D-B742-4BC2-9D97-CC41363FED81}" type="datetimeFigureOut">
              <a:rPr lang="en-US" smtClean="0"/>
              <a:pPr/>
              <a:t>7/28/2020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C64BC-A7DF-4448-894A-776EB02E5D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454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49D8D-B742-4BC2-9D97-CC41363FED81}" type="datetimeFigureOut">
              <a:rPr lang="en-US" smtClean="0"/>
              <a:pPr/>
              <a:t>7/28/2020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C64BC-A7DF-4448-894A-776EB02E5D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285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49D8D-B742-4BC2-9D97-CC41363FED81}" type="datetimeFigureOut">
              <a:rPr lang="en-US" smtClean="0"/>
              <a:pPr/>
              <a:t>7/28/2020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C64BC-A7DF-4448-894A-776EB02E5D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115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49D8D-B742-4BC2-9D97-CC41363FED81}" type="datetimeFigureOut">
              <a:rPr lang="en-US" smtClean="0"/>
              <a:pPr/>
              <a:t>7/28/2020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C64BC-A7DF-4448-894A-776EB02E5D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101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49D8D-B742-4BC2-9D97-CC41363FED81}" type="datetimeFigureOut">
              <a:rPr lang="en-US" smtClean="0"/>
              <a:pPr/>
              <a:t>7/28/2020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C64BC-A7DF-4448-894A-776EB02E5D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575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49D8D-B742-4BC2-9D97-CC41363FED81}" type="datetimeFigureOut">
              <a:rPr lang="en-US" smtClean="0"/>
              <a:pPr/>
              <a:t>7/28/2020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C64BC-A7DF-4448-894A-776EB02E5D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438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49D8D-B742-4BC2-9D97-CC41363FED81}" type="datetimeFigureOut">
              <a:rPr lang="en-US" smtClean="0"/>
              <a:pPr/>
              <a:t>7/28/2020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C64BC-A7DF-4448-894A-776EB02E5D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884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149D8D-B742-4BC2-9D97-CC41363FED81}" type="datetimeFigureOut">
              <a:rPr lang="en-US" smtClean="0"/>
              <a:pPr/>
              <a:t>7/28/2020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1C64BC-A7DF-4448-894A-776EB02E5D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062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5" r:id="rId1"/>
    <p:sldLayoutId id="2147483836" r:id="rId2"/>
    <p:sldLayoutId id="2147483837" r:id="rId3"/>
    <p:sldLayoutId id="2147483838" r:id="rId4"/>
    <p:sldLayoutId id="2147483839" r:id="rId5"/>
    <p:sldLayoutId id="2147483840" r:id="rId6"/>
    <p:sldLayoutId id="2147483841" r:id="rId7"/>
    <p:sldLayoutId id="2147483842" r:id="rId8"/>
    <p:sldLayoutId id="2147483843" r:id="rId9"/>
    <p:sldLayoutId id="2147483844" r:id="rId10"/>
    <p:sldLayoutId id="214748384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jpg"/><Relationship Id="rId4" Type="http://schemas.openxmlformats.org/officeDocument/2006/relationships/image" Target="../media/image3.jp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jpg"/><Relationship Id="rId4" Type="http://schemas.openxmlformats.org/officeDocument/2006/relationships/image" Target="../media/image3.jp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jpg"/><Relationship Id="rId4" Type="http://schemas.openxmlformats.org/officeDocument/2006/relationships/image" Target="../media/image3.jp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jpg"/><Relationship Id="rId5" Type="http://schemas.openxmlformats.org/officeDocument/2006/relationships/image" Target="../media/image7.jpg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jpg"/><Relationship Id="rId5" Type="http://schemas.openxmlformats.org/officeDocument/2006/relationships/image" Target="../media/image7.jpg"/><Relationship Id="rId4" Type="http://schemas.openxmlformats.org/officeDocument/2006/relationships/image" Target="../media/image3.jp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jpg"/><Relationship Id="rId5" Type="http://schemas.openxmlformats.org/officeDocument/2006/relationships/image" Target="../media/image8.jpg"/><Relationship Id="rId4" Type="http://schemas.openxmlformats.org/officeDocument/2006/relationships/image" Target="../media/image3.jp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0.jpg"/><Relationship Id="rId4" Type="http://schemas.openxmlformats.org/officeDocument/2006/relationships/image" Target="../media/image3.jp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jpg"/><Relationship Id="rId5" Type="http://schemas.openxmlformats.org/officeDocument/2006/relationships/image" Target="../media/image7.jpg"/><Relationship Id="rId4" Type="http://schemas.openxmlformats.org/officeDocument/2006/relationships/image" Target="../media/image3.jp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jpg"/><Relationship Id="rId5" Type="http://schemas.openxmlformats.org/officeDocument/2006/relationships/image" Target="../media/image7.jpg"/><Relationship Id="rId4" Type="http://schemas.openxmlformats.org/officeDocument/2006/relationships/image" Target="../media/image3.jp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jpg"/><Relationship Id="rId5" Type="http://schemas.openxmlformats.org/officeDocument/2006/relationships/image" Target="../media/image7.jpg"/><Relationship Id="rId4" Type="http://schemas.openxmlformats.org/officeDocument/2006/relationships/image" Target="../media/image3.jp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jpg"/><Relationship Id="rId5" Type="http://schemas.openxmlformats.org/officeDocument/2006/relationships/image" Target="../media/image7.jpg"/><Relationship Id="rId4" Type="http://schemas.openxmlformats.org/officeDocument/2006/relationships/image" Target="../media/image3.jpg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g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1.jpg"/><Relationship Id="rId4" Type="http://schemas.openxmlformats.org/officeDocument/2006/relationships/image" Target="../media/image3.jpg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g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g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g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g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g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g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g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g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g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g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g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g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g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g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g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2.jpg"/><Relationship Id="rId4" Type="http://schemas.openxmlformats.org/officeDocument/2006/relationships/image" Target="../media/image3.jpg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g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g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g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g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2.jpg"/><Relationship Id="rId4" Type="http://schemas.openxmlformats.org/officeDocument/2006/relationships/image" Target="../media/image3.jpg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3.jpg"/><Relationship Id="rId5" Type="http://schemas.openxmlformats.org/officeDocument/2006/relationships/image" Target="../media/image12.jpg"/><Relationship Id="rId4" Type="http://schemas.openxmlformats.org/officeDocument/2006/relationships/image" Target="../media/image3.jpg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2.jpg"/><Relationship Id="rId4" Type="http://schemas.openxmlformats.org/officeDocument/2006/relationships/image" Target="../media/image3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686"/>
            <a:ext cx="9176913" cy="68826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13" t="53897"/>
          <a:stretch/>
        </p:blipFill>
        <p:spPr>
          <a:xfrm>
            <a:off x="5867400" y="4164373"/>
            <a:ext cx="3309513" cy="2589783"/>
          </a:xfrm>
          <a:prstGeom prst="rect">
            <a:avLst/>
          </a:prstGeom>
          <a:effectLst>
            <a:softEdge rad="444500"/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8600" y="4685898"/>
            <a:ext cx="2971800" cy="2007973"/>
          </a:xfrm>
          <a:prstGeom prst="rect">
            <a:avLst/>
          </a:prstGeom>
          <a:effectLst>
            <a:softEdge rad="292100"/>
          </a:effectLst>
        </p:spPr>
      </p:pic>
      <p:sp>
        <p:nvSpPr>
          <p:cNvPr id="11" name="TextBox 10"/>
          <p:cNvSpPr txBox="1"/>
          <p:nvPr/>
        </p:nvSpPr>
        <p:spPr>
          <a:xfrm>
            <a:off x="1028566" y="1214933"/>
            <a:ext cx="7086868" cy="4428135"/>
          </a:xfrm>
          <a:prstGeom prst="rect">
            <a:avLst/>
          </a:prstGeom>
          <a:noFill/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11500" b="1" dirty="0" smtClean="0">
                <a:ln w="28575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Six Secrets</a:t>
            </a:r>
          </a:p>
          <a:p>
            <a:pPr algn="ctr">
              <a:lnSpc>
                <a:spcPct val="80000"/>
              </a:lnSpc>
            </a:pPr>
            <a:r>
              <a:rPr lang="en-US" sz="11500" b="1" dirty="0" smtClean="0">
                <a:ln w="28575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of the</a:t>
            </a:r>
          </a:p>
          <a:p>
            <a:pPr algn="ctr">
              <a:lnSpc>
                <a:spcPct val="80000"/>
              </a:lnSpc>
            </a:pPr>
            <a:r>
              <a:rPr lang="en-US" sz="11500" b="1" dirty="0" smtClean="0">
                <a:ln w="28575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Christian</a:t>
            </a:r>
            <a:r>
              <a:rPr lang="en-US" sz="11500" b="1" dirty="0">
                <a:ln w="28575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11500" b="1" dirty="0" smtClean="0">
                <a:ln w="28575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Life</a:t>
            </a:r>
            <a:endParaRPr lang="en-US" sz="9600" b="1" dirty="0" smtClean="0">
              <a:ln w="28575">
                <a:solidFill>
                  <a:srgbClr val="121B0B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22222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250"/>
                                  </p:stCondLst>
                                  <p:iterate type="wd">
                                    <p:tmPct val="2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686"/>
            <a:ext cx="9176913" cy="68826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13" t="53897"/>
          <a:stretch/>
        </p:blipFill>
        <p:spPr>
          <a:xfrm>
            <a:off x="5867400" y="4164373"/>
            <a:ext cx="3309513" cy="2589783"/>
          </a:xfrm>
          <a:prstGeom prst="rect">
            <a:avLst/>
          </a:prstGeom>
          <a:effectLst>
            <a:softEdge rad="444500"/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8600" y="4685898"/>
            <a:ext cx="2971800" cy="2007973"/>
          </a:xfrm>
          <a:prstGeom prst="rect">
            <a:avLst/>
          </a:prstGeom>
          <a:effectLst>
            <a:softEdge rad="292100"/>
          </a:effectLst>
        </p:spPr>
      </p:pic>
      <p:sp>
        <p:nvSpPr>
          <p:cNvPr id="11" name="TextBox 10"/>
          <p:cNvSpPr txBox="1"/>
          <p:nvPr/>
        </p:nvSpPr>
        <p:spPr>
          <a:xfrm>
            <a:off x="32913" y="1895665"/>
            <a:ext cx="9144000" cy="2326791"/>
          </a:xfrm>
          <a:prstGeom prst="rect">
            <a:avLst/>
          </a:prstGeom>
          <a:noFill/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8800" b="1" dirty="0" smtClean="0">
                <a:ln w="28575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God’s Mirror, the Word, offers us a “double image”.</a:t>
            </a:r>
            <a:endParaRPr lang="en-US" sz="8000" b="1" dirty="0" smtClean="0">
              <a:ln w="28575">
                <a:solidFill>
                  <a:srgbClr val="121B0B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00200" y="304800"/>
            <a:ext cx="7456868" cy="1249573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wrap="square" rtlCol="0" anchor="t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9400" b="1" dirty="0" smtClean="0">
                <a:ln w="28575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Seeing What We Are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6421" y="4130363"/>
            <a:ext cx="1951159" cy="2322808"/>
          </a:xfrm>
          <a:prstGeom prst="rect">
            <a:avLst/>
          </a:prstGeom>
          <a:effectLst>
            <a:outerShdw blurRad="241300" dist="241300" dir="3420000" algn="bl" rotWithShape="0">
              <a:prstClr val="black"/>
            </a:outerShdw>
          </a:effectLst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4395" y="4800600"/>
            <a:ext cx="1415211" cy="1060225"/>
          </a:xfrm>
          <a:prstGeom prst="rect">
            <a:avLst/>
          </a:prstGeom>
          <a:effectLst>
            <a:softEdge rad="190500"/>
          </a:effectLst>
        </p:spPr>
      </p:pic>
    </p:spTree>
    <p:extLst>
      <p:ext uri="{BB962C8B-B14F-4D97-AF65-F5344CB8AC3E}">
        <p14:creationId xmlns:p14="http://schemas.microsoft.com/office/powerpoint/2010/main" val="1567228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686"/>
            <a:ext cx="9176913" cy="68826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13" t="53897"/>
          <a:stretch/>
        </p:blipFill>
        <p:spPr>
          <a:xfrm>
            <a:off x="5867400" y="4164373"/>
            <a:ext cx="3309513" cy="2589783"/>
          </a:xfrm>
          <a:prstGeom prst="rect">
            <a:avLst/>
          </a:prstGeom>
          <a:effectLst>
            <a:softEdge rad="444500"/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8600" y="4685898"/>
            <a:ext cx="2971800" cy="2007973"/>
          </a:xfrm>
          <a:prstGeom prst="rect">
            <a:avLst/>
          </a:prstGeom>
          <a:effectLst>
            <a:softEdge rad="292100"/>
          </a:effectLst>
        </p:spPr>
      </p:pic>
      <p:sp>
        <p:nvSpPr>
          <p:cNvPr id="6" name="TextBox 5"/>
          <p:cNvSpPr txBox="1"/>
          <p:nvPr/>
        </p:nvSpPr>
        <p:spPr>
          <a:xfrm>
            <a:off x="1564917" y="2345219"/>
            <a:ext cx="6047078" cy="1685077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115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James 1:22-24</a:t>
            </a:r>
            <a:endParaRPr lang="en-US" sz="11500" b="1" dirty="0">
              <a:ln w="19050">
                <a:solidFill>
                  <a:srgbClr val="121B0B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030122" y="246954"/>
            <a:ext cx="6961478" cy="1323439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wrap="square" rtlCol="0" anchor="t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10000" b="1" dirty="0" smtClean="0">
                <a:ln w="28575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Living in the Light</a:t>
            </a:r>
          </a:p>
        </p:txBody>
      </p:sp>
    </p:spTree>
    <p:extLst>
      <p:ext uri="{BB962C8B-B14F-4D97-AF65-F5344CB8AC3E}">
        <p14:creationId xmlns:p14="http://schemas.microsoft.com/office/powerpoint/2010/main" val="349037349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686"/>
            <a:ext cx="9176913" cy="68826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13" t="53897"/>
          <a:stretch/>
        </p:blipFill>
        <p:spPr>
          <a:xfrm>
            <a:off x="5867400" y="4164373"/>
            <a:ext cx="3309513" cy="2589783"/>
          </a:xfrm>
          <a:prstGeom prst="rect">
            <a:avLst/>
          </a:prstGeom>
          <a:effectLst>
            <a:softEdge rad="444500"/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8600" y="4685898"/>
            <a:ext cx="2971800" cy="2007973"/>
          </a:xfrm>
          <a:prstGeom prst="rect">
            <a:avLst/>
          </a:prstGeom>
          <a:effectLst>
            <a:softEdge rad="292100"/>
          </a:effectLst>
        </p:spPr>
      </p:pic>
      <p:sp>
        <p:nvSpPr>
          <p:cNvPr id="6" name="TextBox 5"/>
          <p:cNvSpPr txBox="1"/>
          <p:nvPr/>
        </p:nvSpPr>
        <p:spPr>
          <a:xfrm>
            <a:off x="130756" y="1767715"/>
            <a:ext cx="8915400" cy="3885679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just">
              <a:lnSpc>
                <a:spcPct val="90000"/>
              </a:lnSpc>
            </a:pPr>
            <a:r>
              <a:rPr lang="en-US" sz="68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“But </a:t>
            </a:r>
            <a:r>
              <a:rPr lang="en-US" sz="6800" b="1" dirty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be doers of the word, and not hearers only, deceiving yourselves. </a:t>
            </a:r>
            <a:r>
              <a:rPr lang="en-US" sz="68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For </a:t>
            </a:r>
            <a:r>
              <a:rPr lang="en-US" sz="6800" b="1" dirty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if anyone is a hearer of the word and not a </a:t>
            </a:r>
            <a:r>
              <a:rPr lang="en-US" sz="68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doer…” </a:t>
            </a:r>
            <a:endParaRPr lang="en-US" sz="6800" b="1" dirty="0">
              <a:ln w="19050">
                <a:solidFill>
                  <a:srgbClr val="121B0B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600200" y="304800"/>
            <a:ext cx="7456868" cy="1249573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wrap="square" rtlCol="0" anchor="t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9400" b="1" dirty="0" smtClean="0">
                <a:ln w="28575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Seeing What We Are</a:t>
            </a:r>
          </a:p>
        </p:txBody>
      </p:sp>
    </p:spTree>
    <p:extLst>
      <p:ext uri="{BB962C8B-B14F-4D97-AF65-F5344CB8AC3E}">
        <p14:creationId xmlns:p14="http://schemas.microsoft.com/office/powerpoint/2010/main" val="354170261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686"/>
            <a:ext cx="9176913" cy="68826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13" t="53897"/>
          <a:stretch/>
        </p:blipFill>
        <p:spPr>
          <a:xfrm>
            <a:off x="5867400" y="4164373"/>
            <a:ext cx="3309513" cy="2589783"/>
          </a:xfrm>
          <a:prstGeom prst="rect">
            <a:avLst/>
          </a:prstGeom>
          <a:effectLst>
            <a:softEdge rad="444500"/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8600" y="4685898"/>
            <a:ext cx="2971800" cy="2007973"/>
          </a:xfrm>
          <a:prstGeom prst="rect">
            <a:avLst/>
          </a:prstGeom>
          <a:effectLst>
            <a:softEdge rad="292100"/>
          </a:effectLst>
        </p:spPr>
      </p:pic>
      <p:sp>
        <p:nvSpPr>
          <p:cNvPr id="6" name="TextBox 5"/>
          <p:cNvSpPr txBox="1"/>
          <p:nvPr/>
        </p:nvSpPr>
        <p:spPr>
          <a:xfrm>
            <a:off x="112691" y="1820270"/>
            <a:ext cx="8915400" cy="4827475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just">
              <a:lnSpc>
                <a:spcPct val="90000"/>
              </a:lnSpc>
            </a:pPr>
            <a:r>
              <a:rPr lang="en-US" sz="68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“he </a:t>
            </a:r>
            <a:r>
              <a:rPr lang="en-US" sz="6800" b="1" dirty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is like a man observing his natural face in a mirror; </a:t>
            </a:r>
            <a:r>
              <a:rPr lang="en-US" sz="68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for </a:t>
            </a:r>
            <a:r>
              <a:rPr lang="en-US" sz="6800" b="1" dirty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he observes himself, goes away, and immediately forgets what kind of man he </a:t>
            </a:r>
            <a:r>
              <a:rPr lang="en-US" sz="68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was.” (James 1:22-24)</a:t>
            </a:r>
            <a:endParaRPr lang="en-US" sz="6800" b="1" dirty="0">
              <a:ln w="19050">
                <a:solidFill>
                  <a:srgbClr val="121B0B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600200" y="304800"/>
            <a:ext cx="7456868" cy="1249573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wrap="square" rtlCol="0" anchor="t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9400" b="1" dirty="0" smtClean="0">
                <a:ln w="28575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Seeing What We Are</a:t>
            </a:r>
          </a:p>
        </p:txBody>
      </p:sp>
    </p:spTree>
    <p:extLst>
      <p:ext uri="{BB962C8B-B14F-4D97-AF65-F5344CB8AC3E}">
        <p14:creationId xmlns:p14="http://schemas.microsoft.com/office/powerpoint/2010/main" val="222832355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686"/>
            <a:ext cx="9176913" cy="68826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13" t="53897"/>
          <a:stretch/>
        </p:blipFill>
        <p:spPr>
          <a:xfrm>
            <a:off x="5867400" y="4164373"/>
            <a:ext cx="3309513" cy="2589783"/>
          </a:xfrm>
          <a:prstGeom prst="rect">
            <a:avLst/>
          </a:prstGeom>
          <a:effectLst>
            <a:softEdge rad="444500"/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8600" y="4685898"/>
            <a:ext cx="2971800" cy="2007973"/>
          </a:xfrm>
          <a:prstGeom prst="rect">
            <a:avLst/>
          </a:prstGeom>
          <a:effectLst>
            <a:softEdge rad="292100"/>
          </a:effectLst>
        </p:spPr>
      </p:pic>
      <p:sp>
        <p:nvSpPr>
          <p:cNvPr id="6" name="TextBox 5"/>
          <p:cNvSpPr txBox="1"/>
          <p:nvPr/>
        </p:nvSpPr>
        <p:spPr>
          <a:xfrm>
            <a:off x="130756" y="1825884"/>
            <a:ext cx="8915400" cy="2860014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just">
              <a:lnSpc>
                <a:spcPct val="90000"/>
              </a:lnSpc>
            </a:pPr>
            <a:r>
              <a:rPr lang="en-US" sz="66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“he </a:t>
            </a:r>
            <a:r>
              <a:rPr lang="en-US" sz="6600" b="1" dirty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is like a man observing his </a:t>
            </a:r>
            <a:r>
              <a:rPr lang="en-US" sz="6600" b="1" dirty="0">
                <a:ln w="19050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natural face </a:t>
            </a:r>
            <a:r>
              <a:rPr lang="en-US" sz="6600" b="1" dirty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in a mirror</a:t>
            </a:r>
            <a:r>
              <a:rPr lang="en-US" sz="66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;” (James 1:23b)</a:t>
            </a:r>
            <a:endParaRPr lang="en-US" sz="6600" b="1" dirty="0">
              <a:ln w="19050">
                <a:solidFill>
                  <a:srgbClr val="121B0B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600200" y="304800"/>
            <a:ext cx="7456868" cy="1249573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wrap="square" rtlCol="0" anchor="t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9400" b="1" dirty="0" smtClean="0">
                <a:ln w="28575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Seeing What We Are</a:t>
            </a:r>
          </a:p>
        </p:txBody>
      </p:sp>
    </p:spTree>
    <p:extLst>
      <p:ext uri="{BB962C8B-B14F-4D97-AF65-F5344CB8AC3E}">
        <p14:creationId xmlns:p14="http://schemas.microsoft.com/office/powerpoint/2010/main" val="86373152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686"/>
            <a:ext cx="9176913" cy="68826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13" t="53897"/>
          <a:stretch/>
        </p:blipFill>
        <p:spPr>
          <a:xfrm>
            <a:off x="5867400" y="4164373"/>
            <a:ext cx="3309513" cy="2589783"/>
          </a:xfrm>
          <a:prstGeom prst="rect">
            <a:avLst/>
          </a:prstGeom>
          <a:effectLst>
            <a:softEdge rad="444500"/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8600" y="4685898"/>
            <a:ext cx="2971800" cy="2007973"/>
          </a:xfrm>
          <a:prstGeom prst="rect">
            <a:avLst/>
          </a:prstGeom>
          <a:effectLst>
            <a:softEdge rad="292100"/>
          </a:effectLst>
        </p:spPr>
      </p:pic>
      <p:sp>
        <p:nvSpPr>
          <p:cNvPr id="20" name="TextBox 19"/>
          <p:cNvSpPr txBox="1"/>
          <p:nvPr/>
        </p:nvSpPr>
        <p:spPr>
          <a:xfrm>
            <a:off x="1000334" y="1883859"/>
            <a:ext cx="7176244" cy="4524315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“natural” </a:t>
            </a:r>
            <a:r>
              <a:rPr lang="en-US" sz="8000" b="1" dirty="0">
                <a:ln w="19050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is</a:t>
            </a:r>
            <a:r>
              <a:rPr lang="en-US" sz="8000" b="1" dirty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80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“</a:t>
            </a:r>
            <a:r>
              <a:rPr lang="en-US" sz="8000" b="1" dirty="0" err="1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genéseos</a:t>
            </a:r>
            <a:r>
              <a:rPr lang="en-US" sz="80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”</a:t>
            </a:r>
          </a:p>
          <a:p>
            <a:pPr algn="ctr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“beginning”</a:t>
            </a:r>
          </a:p>
          <a:p>
            <a:pPr algn="ctr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“origin”</a:t>
            </a:r>
          </a:p>
          <a:p>
            <a:pPr algn="ctr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“birth”</a:t>
            </a:r>
            <a:endParaRPr lang="en-US" sz="8000" b="1" dirty="0">
              <a:ln w="19050">
                <a:solidFill>
                  <a:srgbClr val="121B0B"/>
                </a:solidFill>
              </a:ln>
              <a:solidFill>
                <a:srgbClr val="FFC000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00200" y="304800"/>
            <a:ext cx="7456868" cy="1249573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wrap="square" rtlCol="0" anchor="t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9400" b="1" dirty="0" smtClean="0">
                <a:ln w="28575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Seeing What We Are</a:t>
            </a:r>
          </a:p>
        </p:txBody>
      </p:sp>
    </p:spTree>
    <p:extLst>
      <p:ext uri="{BB962C8B-B14F-4D97-AF65-F5344CB8AC3E}">
        <p14:creationId xmlns:p14="http://schemas.microsoft.com/office/powerpoint/2010/main" val="135310583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686"/>
            <a:ext cx="9176913" cy="68826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13" t="53897"/>
          <a:stretch/>
        </p:blipFill>
        <p:spPr>
          <a:xfrm>
            <a:off x="5867400" y="4164373"/>
            <a:ext cx="3309513" cy="2589783"/>
          </a:xfrm>
          <a:prstGeom prst="rect">
            <a:avLst/>
          </a:prstGeom>
          <a:effectLst>
            <a:softEdge rad="444500"/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8600" y="4685898"/>
            <a:ext cx="2971800" cy="2007973"/>
          </a:xfrm>
          <a:prstGeom prst="rect">
            <a:avLst/>
          </a:prstGeom>
          <a:effectLst>
            <a:softEdge rad="292100"/>
          </a:effectLst>
        </p:spPr>
      </p:pic>
      <p:sp>
        <p:nvSpPr>
          <p:cNvPr id="6" name="TextBox 5"/>
          <p:cNvSpPr txBox="1"/>
          <p:nvPr/>
        </p:nvSpPr>
        <p:spPr>
          <a:xfrm>
            <a:off x="130756" y="1883859"/>
            <a:ext cx="8915400" cy="3111621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just">
              <a:lnSpc>
                <a:spcPct val="90000"/>
              </a:lnSpc>
            </a:pPr>
            <a:r>
              <a:rPr lang="en-US" sz="72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“he </a:t>
            </a:r>
            <a:r>
              <a:rPr lang="en-US" sz="7200" b="1" dirty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is like a man observing </a:t>
            </a:r>
            <a:r>
              <a:rPr lang="en-US" sz="72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the </a:t>
            </a:r>
            <a:r>
              <a:rPr lang="en-US" sz="7200" b="1" dirty="0" smtClean="0">
                <a:ln w="19050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face of his birth </a:t>
            </a:r>
            <a:r>
              <a:rPr lang="en-US" sz="7200" b="1" dirty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in a mirror</a:t>
            </a:r>
            <a:r>
              <a:rPr lang="en-US" sz="72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;” (James 1:23b)</a:t>
            </a:r>
            <a:endParaRPr lang="en-US" sz="7200" b="1" dirty="0">
              <a:ln w="19050">
                <a:solidFill>
                  <a:srgbClr val="121B0B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600200" y="304800"/>
            <a:ext cx="7456868" cy="1249573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wrap="square" rtlCol="0" anchor="t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9400" b="1" dirty="0" smtClean="0">
                <a:ln w="28575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Seeing What We Are</a:t>
            </a:r>
          </a:p>
        </p:txBody>
      </p:sp>
    </p:spTree>
    <p:extLst>
      <p:ext uri="{BB962C8B-B14F-4D97-AF65-F5344CB8AC3E}">
        <p14:creationId xmlns:p14="http://schemas.microsoft.com/office/powerpoint/2010/main" val="183690516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686"/>
            <a:ext cx="9176913" cy="68826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13" t="53897"/>
          <a:stretch/>
        </p:blipFill>
        <p:spPr>
          <a:xfrm>
            <a:off x="5867400" y="4164373"/>
            <a:ext cx="3309513" cy="2589783"/>
          </a:xfrm>
          <a:prstGeom prst="rect">
            <a:avLst/>
          </a:prstGeom>
          <a:effectLst>
            <a:softEdge rad="444500"/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8600" y="4685898"/>
            <a:ext cx="2971800" cy="2007973"/>
          </a:xfrm>
          <a:prstGeom prst="rect">
            <a:avLst/>
          </a:prstGeom>
          <a:effectLst>
            <a:softEdge rad="292100"/>
          </a:effectLst>
        </p:spPr>
      </p:pic>
      <p:sp>
        <p:nvSpPr>
          <p:cNvPr id="6" name="TextBox 5"/>
          <p:cNvSpPr txBox="1"/>
          <p:nvPr/>
        </p:nvSpPr>
        <p:spPr>
          <a:xfrm>
            <a:off x="130756" y="1825884"/>
            <a:ext cx="8915400" cy="3774110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just">
              <a:lnSpc>
                <a:spcPct val="90000"/>
              </a:lnSpc>
            </a:pPr>
            <a:r>
              <a:rPr lang="en-US" sz="66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“Every </a:t>
            </a:r>
            <a:r>
              <a:rPr lang="en-US" sz="6600" b="1" dirty="0">
                <a:ln w="19050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good gift </a:t>
            </a:r>
            <a:r>
              <a:rPr lang="en-US" sz="6600" b="1" dirty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and </a:t>
            </a:r>
            <a:r>
              <a:rPr lang="en-US" sz="6600" b="1" dirty="0">
                <a:ln w="19050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every perfect gift</a:t>
            </a:r>
            <a:r>
              <a:rPr lang="en-US" sz="6600" b="1" dirty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is from above, and comes down from the Father of lights</a:t>
            </a:r>
            <a:r>
              <a:rPr lang="en-US" sz="66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,” (James 1:17a)</a:t>
            </a:r>
            <a:endParaRPr lang="en-US" sz="6600" b="1" dirty="0">
              <a:ln w="19050">
                <a:solidFill>
                  <a:srgbClr val="121B0B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600200" y="304800"/>
            <a:ext cx="7456868" cy="1249573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wrap="square" rtlCol="0" anchor="t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9400" b="1" dirty="0" smtClean="0">
                <a:ln w="28575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Seeing What We Are</a:t>
            </a:r>
          </a:p>
        </p:txBody>
      </p:sp>
    </p:spTree>
    <p:extLst>
      <p:ext uri="{BB962C8B-B14F-4D97-AF65-F5344CB8AC3E}">
        <p14:creationId xmlns:p14="http://schemas.microsoft.com/office/powerpoint/2010/main" val="396295999"/>
      </p:ext>
    </p:extLst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686"/>
            <a:ext cx="9176913" cy="68826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13" t="53897"/>
          <a:stretch/>
        </p:blipFill>
        <p:spPr>
          <a:xfrm>
            <a:off x="5867400" y="4164373"/>
            <a:ext cx="3309513" cy="2589783"/>
          </a:xfrm>
          <a:prstGeom prst="rect">
            <a:avLst/>
          </a:prstGeom>
          <a:effectLst>
            <a:softEdge rad="444500"/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8600" y="4685898"/>
            <a:ext cx="2971800" cy="2007973"/>
          </a:xfrm>
          <a:prstGeom prst="rect">
            <a:avLst/>
          </a:prstGeom>
          <a:effectLst>
            <a:softEdge rad="292100"/>
          </a:effectLst>
        </p:spPr>
      </p:pic>
      <p:sp>
        <p:nvSpPr>
          <p:cNvPr id="6" name="TextBox 5"/>
          <p:cNvSpPr txBox="1"/>
          <p:nvPr/>
        </p:nvSpPr>
        <p:spPr>
          <a:xfrm>
            <a:off x="2505475" y="1678089"/>
            <a:ext cx="4133046" cy="1031821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66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Heavenly Father</a:t>
            </a:r>
            <a:endParaRPr lang="en-US" sz="6600" b="1" dirty="0">
              <a:ln w="19050">
                <a:solidFill>
                  <a:srgbClr val="121B0B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600200" y="304800"/>
            <a:ext cx="7456868" cy="1249573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wrap="square" rtlCol="0" anchor="t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9400" b="1" dirty="0" smtClean="0">
                <a:ln w="28575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Seeing What We Are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586961" y="3385622"/>
            <a:ext cx="5970074" cy="1031821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6600" b="1" dirty="0" smtClean="0">
                <a:ln w="19050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Supremely Perfect </a:t>
            </a:r>
            <a:r>
              <a:rPr lang="en-US" sz="6600" b="1" dirty="0">
                <a:ln w="19050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G</a:t>
            </a:r>
            <a:r>
              <a:rPr lang="en-US" sz="6600" b="1" dirty="0" smtClean="0">
                <a:ln w="19050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ift</a:t>
            </a:r>
            <a:endParaRPr lang="en-US" sz="6600" b="1" dirty="0">
              <a:ln w="19050">
                <a:solidFill>
                  <a:srgbClr val="121B0B"/>
                </a:solidFill>
              </a:ln>
              <a:solidFill>
                <a:srgbClr val="FFC000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355322" y="5258346"/>
            <a:ext cx="6466268" cy="1031821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66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The Gift of Spiritual Birth</a:t>
            </a:r>
            <a:endParaRPr lang="en-US" sz="6600" b="1" dirty="0">
              <a:ln w="19050">
                <a:solidFill>
                  <a:srgbClr val="121B0B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3" name="Down Arrow 12"/>
          <p:cNvSpPr/>
          <p:nvPr/>
        </p:nvSpPr>
        <p:spPr>
          <a:xfrm>
            <a:off x="4284102" y="2572448"/>
            <a:ext cx="575793" cy="689409"/>
          </a:xfrm>
          <a:prstGeom prst="downArrow">
            <a:avLst/>
          </a:prstGeom>
          <a:solidFill>
            <a:schemeClr val="bg1"/>
          </a:solidFill>
          <a:ln>
            <a:solidFill>
              <a:srgbClr val="1D2C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Down Arrow 13"/>
          <p:cNvSpPr/>
          <p:nvPr/>
        </p:nvSpPr>
        <p:spPr>
          <a:xfrm>
            <a:off x="4284102" y="4365522"/>
            <a:ext cx="575793" cy="689409"/>
          </a:xfrm>
          <a:prstGeom prst="downArrow">
            <a:avLst/>
          </a:prstGeom>
          <a:solidFill>
            <a:schemeClr val="bg1"/>
          </a:solidFill>
          <a:ln>
            <a:solidFill>
              <a:srgbClr val="1D2C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44666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686"/>
            <a:ext cx="9176913" cy="68826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13" t="53897"/>
          <a:stretch/>
        </p:blipFill>
        <p:spPr>
          <a:xfrm>
            <a:off x="5867400" y="4164373"/>
            <a:ext cx="3309513" cy="2589783"/>
          </a:xfrm>
          <a:prstGeom prst="rect">
            <a:avLst/>
          </a:prstGeom>
          <a:effectLst>
            <a:softEdge rad="444500"/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8600" y="4685898"/>
            <a:ext cx="2971800" cy="2007973"/>
          </a:xfrm>
          <a:prstGeom prst="rect">
            <a:avLst/>
          </a:prstGeom>
          <a:effectLst>
            <a:softEdge rad="292100"/>
          </a:effectLst>
        </p:spPr>
      </p:pic>
      <p:sp>
        <p:nvSpPr>
          <p:cNvPr id="6" name="TextBox 5"/>
          <p:cNvSpPr txBox="1"/>
          <p:nvPr/>
        </p:nvSpPr>
        <p:spPr>
          <a:xfrm>
            <a:off x="130756" y="1825884"/>
            <a:ext cx="8915400" cy="3748719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just">
              <a:lnSpc>
                <a:spcPct val="90000"/>
              </a:lnSpc>
            </a:pPr>
            <a:r>
              <a:rPr lang="en-US" sz="66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“Of </a:t>
            </a:r>
            <a:r>
              <a:rPr lang="en-US" sz="6600" b="1" dirty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His own will He </a:t>
            </a:r>
            <a:r>
              <a:rPr lang="en-US" sz="6600" b="1" dirty="0">
                <a:ln w="19050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brought us forth </a:t>
            </a:r>
            <a:r>
              <a:rPr lang="en-US" sz="6600" b="1" dirty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by the word of truth, that we might be a kind of firstfruits of His </a:t>
            </a:r>
            <a:r>
              <a:rPr lang="en-US" sz="66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creatures.” </a:t>
            </a:r>
            <a:r>
              <a:rPr lang="en-US" sz="6600" b="1" dirty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(James </a:t>
            </a:r>
            <a:r>
              <a:rPr lang="en-US" sz="66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1:18)</a:t>
            </a:r>
            <a:endParaRPr lang="en-US" sz="6600" b="1" dirty="0">
              <a:ln w="19050">
                <a:solidFill>
                  <a:srgbClr val="121B0B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600200" y="304800"/>
            <a:ext cx="7456868" cy="1249573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wrap="square" rtlCol="0" anchor="t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9400" b="1" dirty="0" smtClean="0">
                <a:ln w="28575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Seeing What We Are</a:t>
            </a:r>
          </a:p>
        </p:txBody>
      </p:sp>
    </p:spTree>
    <p:extLst>
      <p:ext uri="{BB962C8B-B14F-4D97-AF65-F5344CB8AC3E}">
        <p14:creationId xmlns:p14="http://schemas.microsoft.com/office/powerpoint/2010/main" val="52066549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686"/>
            <a:ext cx="9176913" cy="68826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13" t="53897"/>
          <a:stretch/>
        </p:blipFill>
        <p:spPr>
          <a:xfrm>
            <a:off x="5867400" y="4164373"/>
            <a:ext cx="3309513" cy="2589783"/>
          </a:xfrm>
          <a:prstGeom prst="rect">
            <a:avLst/>
          </a:prstGeom>
          <a:effectLst>
            <a:softEdge rad="444500"/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8600" y="4685898"/>
            <a:ext cx="2971800" cy="2007973"/>
          </a:xfrm>
          <a:prstGeom prst="rect">
            <a:avLst/>
          </a:prstGeom>
          <a:effectLst>
            <a:softEdge rad="292100"/>
          </a:effectLst>
        </p:spPr>
      </p:pic>
      <p:sp>
        <p:nvSpPr>
          <p:cNvPr id="11" name="TextBox 10"/>
          <p:cNvSpPr txBox="1"/>
          <p:nvPr/>
        </p:nvSpPr>
        <p:spPr>
          <a:xfrm>
            <a:off x="435556" y="2286000"/>
            <a:ext cx="8305800" cy="1897443"/>
          </a:xfrm>
          <a:prstGeom prst="rect">
            <a:avLst/>
          </a:prstGeom>
          <a:noFill/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13800" b="1" dirty="0" smtClean="0">
                <a:ln w="28575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Introduction</a:t>
            </a:r>
            <a:endParaRPr lang="en-US" sz="11500" b="1" dirty="0" smtClean="0">
              <a:ln w="28575">
                <a:solidFill>
                  <a:srgbClr val="121B0B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33715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250"/>
                                  </p:stCondLst>
                                  <p:iterate type="lt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686"/>
            <a:ext cx="9176913" cy="68826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13" t="53897"/>
          <a:stretch/>
        </p:blipFill>
        <p:spPr>
          <a:xfrm>
            <a:off x="5867400" y="4164373"/>
            <a:ext cx="3309513" cy="2589783"/>
          </a:xfrm>
          <a:prstGeom prst="rect">
            <a:avLst/>
          </a:prstGeom>
          <a:effectLst>
            <a:softEdge rad="444500"/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8600" y="4685898"/>
            <a:ext cx="2971800" cy="2007973"/>
          </a:xfrm>
          <a:prstGeom prst="rect">
            <a:avLst/>
          </a:prstGeom>
          <a:effectLst>
            <a:softEdge rad="292100"/>
          </a:effectLst>
        </p:spPr>
      </p:pic>
      <p:sp>
        <p:nvSpPr>
          <p:cNvPr id="20" name="TextBox 19"/>
          <p:cNvSpPr txBox="1"/>
          <p:nvPr/>
        </p:nvSpPr>
        <p:spPr>
          <a:xfrm>
            <a:off x="1000334" y="1883859"/>
            <a:ext cx="7176244" cy="3447098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“brought forth” means</a:t>
            </a:r>
          </a:p>
          <a:p>
            <a:pPr algn="ctr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“to give birth”</a:t>
            </a:r>
          </a:p>
          <a:p>
            <a:pPr algn="ctr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“to bear”</a:t>
            </a:r>
            <a:endParaRPr lang="en-US" sz="8000" b="1" dirty="0">
              <a:ln w="19050">
                <a:solidFill>
                  <a:srgbClr val="121B0B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00200" y="304800"/>
            <a:ext cx="7456868" cy="1249573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wrap="square" rtlCol="0" anchor="t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9400" b="1" dirty="0" smtClean="0">
                <a:ln w="28575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Seeing What We Are</a:t>
            </a:r>
          </a:p>
        </p:txBody>
      </p:sp>
    </p:spTree>
    <p:extLst>
      <p:ext uri="{BB962C8B-B14F-4D97-AF65-F5344CB8AC3E}">
        <p14:creationId xmlns:p14="http://schemas.microsoft.com/office/powerpoint/2010/main" val="411066783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686"/>
            <a:ext cx="9176913" cy="68826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13" t="53897"/>
          <a:stretch/>
        </p:blipFill>
        <p:spPr>
          <a:xfrm>
            <a:off x="5867400" y="4164373"/>
            <a:ext cx="3309513" cy="2589783"/>
          </a:xfrm>
          <a:prstGeom prst="rect">
            <a:avLst/>
          </a:prstGeom>
          <a:effectLst>
            <a:softEdge rad="444500"/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8600" y="4685898"/>
            <a:ext cx="2971800" cy="2007973"/>
          </a:xfrm>
          <a:prstGeom prst="rect">
            <a:avLst/>
          </a:prstGeom>
          <a:effectLst>
            <a:softEdge rad="292100"/>
          </a:effectLst>
        </p:spPr>
      </p:pic>
      <p:sp>
        <p:nvSpPr>
          <p:cNvPr id="6" name="TextBox 5"/>
          <p:cNvSpPr txBox="1"/>
          <p:nvPr/>
        </p:nvSpPr>
        <p:spPr>
          <a:xfrm>
            <a:off x="130756" y="1825884"/>
            <a:ext cx="8915400" cy="4688206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just">
              <a:lnSpc>
                <a:spcPct val="90000"/>
              </a:lnSpc>
            </a:pPr>
            <a:r>
              <a:rPr lang="en-US" sz="66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“having </a:t>
            </a:r>
            <a:r>
              <a:rPr lang="en-US" sz="6600" b="1" dirty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been </a:t>
            </a:r>
            <a:r>
              <a:rPr lang="en-US" sz="6600" b="1" dirty="0">
                <a:ln w="19050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born again</a:t>
            </a:r>
            <a:r>
              <a:rPr lang="en-US" sz="6600" b="1" dirty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, not of corruptible seed but incorruptible, through the word of God which lives and abides forever</a:t>
            </a:r>
            <a:r>
              <a:rPr lang="en-US" sz="66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,” (</a:t>
            </a:r>
            <a:r>
              <a:rPr lang="en-US" sz="6600" b="1" dirty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1 Peter </a:t>
            </a:r>
            <a:r>
              <a:rPr lang="en-US" sz="66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1:23-24)</a:t>
            </a:r>
            <a:endParaRPr lang="en-US" sz="6600" b="1" dirty="0">
              <a:ln w="19050">
                <a:solidFill>
                  <a:srgbClr val="121B0B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600200" y="304800"/>
            <a:ext cx="7456868" cy="1249573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wrap="square" rtlCol="0" anchor="t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9400" b="1" dirty="0" smtClean="0">
                <a:ln w="28575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Seeing What We Are</a:t>
            </a:r>
          </a:p>
        </p:txBody>
      </p:sp>
    </p:spTree>
    <p:extLst>
      <p:ext uri="{BB962C8B-B14F-4D97-AF65-F5344CB8AC3E}">
        <p14:creationId xmlns:p14="http://schemas.microsoft.com/office/powerpoint/2010/main" val="40708563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686"/>
            <a:ext cx="9176913" cy="68826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13" t="53897"/>
          <a:stretch/>
        </p:blipFill>
        <p:spPr>
          <a:xfrm>
            <a:off x="5867400" y="4164373"/>
            <a:ext cx="3309513" cy="2589783"/>
          </a:xfrm>
          <a:prstGeom prst="rect">
            <a:avLst/>
          </a:prstGeom>
          <a:effectLst>
            <a:softEdge rad="444500"/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8600" y="4685898"/>
            <a:ext cx="2971800" cy="2007973"/>
          </a:xfrm>
          <a:prstGeom prst="rect">
            <a:avLst/>
          </a:prstGeom>
          <a:effectLst>
            <a:softEdge rad="292100"/>
          </a:effectLst>
        </p:spPr>
      </p:pic>
      <p:sp>
        <p:nvSpPr>
          <p:cNvPr id="6" name="TextBox 5"/>
          <p:cNvSpPr txBox="1"/>
          <p:nvPr/>
        </p:nvSpPr>
        <p:spPr>
          <a:xfrm>
            <a:off x="141668" y="3921638"/>
            <a:ext cx="8915400" cy="2834622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just">
              <a:lnSpc>
                <a:spcPct val="90000"/>
              </a:lnSpc>
            </a:pPr>
            <a:r>
              <a:rPr lang="en-US" sz="66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“having </a:t>
            </a:r>
            <a:r>
              <a:rPr lang="en-US" sz="6600" b="1" dirty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been </a:t>
            </a:r>
            <a:r>
              <a:rPr lang="en-US" sz="6600" b="1" dirty="0">
                <a:ln w="19050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born </a:t>
            </a:r>
            <a:r>
              <a:rPr lang="en-US" sz="6600" b="1" dirty="0" smtClean="0">
                <a:ln w="19050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again</a:t>
            </a:r>
            <a:r>
              <a:rPr lang="en-US" sz="66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… </a:t>
            </a:r>
            <a:r>
              <a:rPr lang="en-US" sz="6600" b="1" dirty="0">
                <a:ln w="19050">
                  <a:solidFill>
                    <a:srgbClr val="C00000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through the word </a:t>
            </a:r>
            <a:r>
              <a:rPr lang="en-US" sz="6600" b="1" dirty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of </a:t>
            </a:r>
            <a:r>
              <a:rPr lang="en-US" sz="66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God…” (</a:t>
            </a:r>
            <a:r>
              <a:rPr lang="en-US" sz="6600" b="1" dirty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1 Peter </a:t>
            </a:r>
            <a:r>
              <a:rPr lang="en-US" sz="66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1:23-24)</a:t>
            </a:r>
            <a:endParaRPr lang="en-US" sz="6600" b="1" dirty="0">
              <a:ln w="19050">
                <a:solidFill>
                  <a:srgbClr val="121B0B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600200" y="304800"/>
            <a:ext cx="7456868" cy="1249573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wrap="square" rtlCol="0" anchor="t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9400" b="1" dirty="0" smtClean="0">
                <a:ln w="28575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Seeing What We Are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41668" y="1871878"/>
            <a:ext cx="8915400" cy="1945917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just">
              <a:lnSpc>
                <a:spcPct val="90000"/>
              </a:lnSpc>
            </a:pPr>
            <a:r>
              <a:rPr lang="en-US" sz="66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“…He </a:t>
            </a:r>
            <a:r>
              <a:rPr lang="en-US" sz="6600" b="1" dirty="0">
                <a:ln w="19050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brought us forth </a:t>
            </a:r>
            <a:r>
              <a:rPr lang="en-US" sz="6600" b="1" dirty="0">
                <a:ln w="19050">
                  <a:solidFill>
                    <a:srgbClr val="C00000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by the word </a:t>
            </a:r>
            <a:r>
              <a:rPr lang="en-US" sz="6600" b="1" dirty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of </a:t>
            </a:r>
            <a:r>
              <a:rPr lang="en-US" sz="66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truth…” (</a:t>
            </a:r>
            <a:r>
              <a:rPr lang="en-US" sz="6600" b="1" dirty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James </a:t>
            </a:r>
            <a:r>
              <a:rPr lang="en-US" sz="66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1:18)</a:t>
            </a:r>
            <a:endParaRPr lang="en-US" sz="6600" b="1" dirty="0">
              <a:ln w="19050">
                <a:solidFill>
                  <a:srgbClr val="121B0B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68075325"/>
      </p:ext>
    </p:extLst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686"/>
            <a:ext cx="9176913" cy="68826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13" t="53897"/>
          <a:stretch/>
        </p:blipFill>
        <p:spPr>
          <a:xfrm>
            <a:off x="5867400" y="4164373"/>
            <a:ext cx="3309513" cy="2589783"/>
          </a:xfrm>
          <a:prstGeom prst="rect">
            <a:avLst/>
          </a:prstGeom>
          <a:effectLst>
            <a:softEdge rad="444500"/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8600" y="4685898"/>
            <a:ext cx="2971800" cy="2007973"/>
          </a:xfrm>
          <a:prstGeom prst="rect">
            <a:avLst/>
          </a:prstGeom>
          <a:effectLst>
            <a:softEdge rad="292100"/>
          </a:effectLst>
        </p:spPr>
      </p:pic>
      <p:sp>
        <p:nvSpPr>
          <p:cNvPr id="20" name="TextBox 19"/>
          <p:cNvSpPr txBox="1"/>
          <p:nvPr/>
        </p:nvSpPr>
        <p:spPr>
          <a:xfrm>
            <a:off x="1000334" y="1706179"/>
            <a:ext cx="7176244" cy="1231106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His Instrument</a:t>
            </a:r>
            <a:endParaRPr lang="en-US" sz="8000" b="1" dirty="0">
              <a:ln w="19050">
                <a:solidFill>
                  <a:srgbClr val="121B0B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00200" y="304800"/>
            <a:ext cx="7456868" cy="1249573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wrap="square" rtlCol="0" anchor="t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9400" b="1" dirty="0" smtClean="0">
                <a:ln w="28575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Seeing What We Are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391" y="3041127"/>
            <a:ext cx="2401198" cy="1798890"/>
          </a:xfrm>
          <a:prstGeom prst="rect">
            <a:avLst/>
          </a:prstGeom>
          <a:effectLst>
            <a:softEdge rad="101600"/>
          </a:effectLst>
        </p:spPr>
      </p:pic>
      <p:sp>
        <p:nvSpPr>
          <p:cNvPr id="12" name="TextBox 11"/>
          <p:cNvSpPr txBox="1"/>
          <p:nvPr/>
        </p:nvSpPr>
        <p:spPr>
          <a:xfrm>
            <a:off x="436490" y="4947562"/>
            <a:ext cx="2667000" cy="1777410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60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John 3:16</a:t>
            </a:r>
          </a:p>
          <a:p>
            <a:pPr algn="ctr">
              <a:lnSpc>
                <a:spcPct val="90000"/>
              </a:lnSpc>
            </a:pPr>
            <a:r>
              <a:rPr lang="en-US" sz="60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5:24; 6:47</a:t>
            </a:r>
            <a:endParaRPr lang="en-US" sz="6000" b="1" dirty="0">
              <a:ln w="19050">
                <a:solidFill>
                  <a:srgbClr val="121B0B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91698" y="5268207"/>
            <a:ext cx="3276102" cy="1031821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66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“born again”</a:t>
            </a:r>
            <a:endParaRPr lang="en-US" sz="6600" b="1" dirty="0">
              <a:ln w="19050">
                <a:solidFill>
                  <a:srgbClr val="121B0B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906196" y="3459930"/>
            <a:ext cx="2534099" cy="1031821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66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Hearing</a:t>
            </a:r>
            <a:endParaRPr lang="en-US" sz="6600" b="1" dirty="0">
              <a:ln w="19050">
                <a:solidFill>
                  <a:srgbClr val="121B0B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295874" y="3459930"/>
            <a:ext cx="2506202" cy="1031821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66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Believing</a:t>
            </a:r>
            <a:endParaRPr lang="en-US" sz="6600" b="1" dirty="0">
              <a:ln w="19050">
                <a:solidFill>
                  <a:srgbClr val="121B0B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6" name="Down Arrow 15"/>
          <p:cNvSpPr/>
          <p:nvPr/>
        </p:nvSpPr>
        <p:spPr>
          <a:xfrm>
            <a:off x="7084653" y="4397945"/>
            <a:ext cx="575793" cy="689409"/>
          </a:xfrm>
          <a:prstGeom prst="downArrow">
            <a:avLst/>
          </a:prstGeom>
          <a:solidFill>
            <a:schemeClr val="bg1"/>
          </a:solidFill>
          <a:ln>
            <a:solidFill>
              <a:srgbClr val="1D2C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Down Arrow 16"/>
          <p:cNvSpPr/>
          <p:nvPr/>
        </p:nvSpPr>
        <p:spPr>
          <a:xfrm rot="16200000">
            <a:off x="5530372" y="3595868"/>
            <a:ext cx="575793" cy="689409"/>
          </a:xfrm>
          <a:prstGeom prst="downArrow">
            <a:avLst/>
          </a:prstGeom>
          <a:solidFill>
            <a:schemeClr val="bg1"/>
          </a:solidFill>
          <a:ln>
            <a:solidFill>
              <a:srgbClr val="1D2C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78179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686"/>
            <a:ext cx="9176913" cy="68826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13" t="53897"/>
          <a:stretch/>
        </p:blipFill>
        <p:spPr>
          <a:xfrm>
            <a:off x="5867400" y="4164373"/>
            <a:ext cx="3309513" cy="2589783"/>
          </a:xfrm>
          <a:prstGeom prst="rect">
            <a:avLst/>
          </a:prstGeom>
          <a:effectLst>
            <a:softEdge rad="444500"/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8600" y="4685898"/>
            <a:ext cx="2971800" cy="2007973"/>
          </a:xfrm>
          <a:prstGeom prst="rect">
            <a:avLst/>
          </a:prstGeom>
          <a:effectLst>
            <a:softEdge rad="292100"/>
          </a:effectLst>
        </p:spPr>
      </p:pic>
      <p:sp>
        <p:nvSpPr>
          <p:cNvPr id="2" name="Down Arrow 1"/>
          <p:cNvSpPr/>
          <p:nvPr/>
        </p:nvSpPr>
        <p:spPr>
          <a:xfrm>
            <a:off x="2146440" y="2743617"/>
            <a:ext cx="575793" cy="689409"/>
          </a:xfrm>
          <a:prstGeom prst="downArrow">
            <a:avLst/>
          </a:prstGeom>
          <a:solidFill>
            <a:schemeClr val="bg1"/>
          </a:solidFill>
          <a:ln>
            <a:solidFill>
              <a:srgbClr val="1D2C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5025086" y="3165532"/>
            <a:ext cx="3564547" cy="1231106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78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His Power</a:t>
            </a:r>
            <a:endParaRPr lang="en-US" sz="7800" b="1" dirty="0">
              <a:ln w="19050">
                <a:solidFill>
                  <a:srgbClr val="1D2C12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8" name="Down Arrow 17"/>
          <p:cNvSpPr/>
          <p:nvPr/>
        </p:nvSpPr>
        <p:spPr>
          <a:xfrm rot="10800000">
            <a:off x="6619225" y="4038660"/>
            <a:ext cx="575793" cy="689409"/>
          </a:xfrm>
          <a:prstGeom prst="downArrow">
            <a:avLst/>
          </a:prstGeom>
          <a:solidFill>
            <a:schemeClr val="bg1"/>
          </a:solidFill>
          <a:ln>
            <a:solidFill>
              <a:srgbClr val="1D2C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Down Arrow 18"/>
          <p:cNvSpPr/>
          <p:nvPr/>
        </p:nvSpPr>
        <p:spPr>
          <a:xfrm rot="16200000">
            <a:off x="3707019" y="4810094"/>
            <a:ext cx="575793" cy="689409"/>
          </a:xfrm>
          <a:prstGeom prst="downArrow">
            <a:avLst/>
          </a:prstGeom>
          <a:solidFill>
            <a:schemeClr val="bg1"/>
          </a:solidFill>
          <a:ln>
            <a:solidFill>
              <a:srgbClr val="1D2C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03060" y="1598458"/>
            <a:ext cx="3500237" cy="1200329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Dead Body</a:t>
            </a:r>
            <a:endParaRPr lang="en-US" sz="8000" b="1" dirty="0">
              <a:ln w="19050">
                <a:solidFill>
                  <a:srgbClr val="1D2C12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147713" y="4897862"/>
            <a:ext cx="5029200" cy="1908215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70000"/>
              </a:lnSpc>
            </a:pPr>
            <a:r>
              <a:rPr lang="en-US" sz="8000" b="1" dirty="0" smtClean="0">
                <a:ln w="19050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Transformation</a:t>
            </a:r>
          </a:p>
          <a:p>
            <a:pPr algn="ctr">
              <a:lnSpc>
                <a:spcPct val="70000"/>
              </a:lnSpc>
            </a:pPr>
            <a:r>
              <a:rPr lang="en-US" sz="8000" b="1" dirty="0" smtClean="0">
                <a:ln w="19050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Process</a:t>
            </a:r>
            <a:endParaRPr lang="en-US" sz="8000" b="1" dirty="0">
              <a:ln w="19050">
                <a:solidFill>
                  <a:srgbClr val="121B0B"/>
                </a:solidFill>
              </a:ln>
              <a:solidFill>
                <a:srgbClr val="FFC000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8841" y="3766070"/>
            <a:ext cx="2146846" cy="2555769"/>
          </a:xfrm>
          <a:prstGeom prst="rect">
            <a:avLst/>
          </a:prstGeom>
          <a:effectLst>
            <a:outerShdw blurRad="241300" dist="241300" dir="3420000" algn="bl" rotWithShape="0">
              <a:prstClr val="black"/>
            </a:outerShdw>
          </a:effectLst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9960" y="4578911"/>
            <a:ext cx="1537417" cy="1151777"/>
          </a:xfrm>
          <a:prstGeom prst="rect">
            <a:avLst/>
          </a:prstGeom>
          <a:effectLst>
            <a:softEdge rad="190500"/>
          </a:effectLst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9960" y="4578911"/>
            <a:ext cx="1243573" cy="804178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25" name="Down Arrow 24"/>
          <p:cNvSpPr/>
          <p:nvPr/>
        </p:nvSpPr>
        <p:spPr>
          <a:xfrm rot="10800000">
            <a:off x="6605944" y="2395661"/>
            <a:ext cx="575793" cy="689409"/>
          </a:xfrm>
          <a:prstGeom prst="downArrow">
            <a:avLst/>
          </a:prstGeom>
          <a:solidFill>
            <a:schemeClr val="bg1"/>
          </a:solidFill>
          <a:ln>
            <a:solidFill>
              <a:srgbClr val="1D2C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31785" y="1581340"/>
            <a:ext cx="5371276" cy="1200329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Continuous Faith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600200" y="304800"/>
            <a:ext cx="7456868" cy="1249573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wrap="square" rtlCol="0" anchor="t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9400" b="1" dirty="0" smtClean="0">
                <a:ln w="28575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Seeing What We Are</a:t>
            </a:r>
          </a:p>
        </p:txBody>
      </p:sp>
    </p:spTree>
    <p:extLst>
      <p:ext uri="{BB962C8B-B14F-4D97-AF65-F5344CB8AC3E}">
        <p14:creationId xmlns:p14="http://schemas.microsoft.com/office/powerpoint/2010/main" val="82589837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686"/>
            <a:ext cx="9176913" cy="68826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13" t="53897"/>
          <a:stretch/>
        </p:blipFill>
        <p:spPr>
          <a:xfrm>
            <a:off x="5867400" y="4164373"/>
            <a:ext cx="3309513" cy="2589783"/>
          </a:xfrm>
          <a:prstGeom prst="rect">
            <a:avLst/>
          </a:prstGeom>
          <a:effectLst>
            <a:softEdge rad="444500"/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8600" y="4685898"/>
            <a:ext cx="2971800" cy="2007973"/>
          </a:xfrm>
          <a:prstGeom prst="rect">
            <a:avLst/>
          </a:prstGeom>
          <a:effectLst>
            <a:softEdge rad="292100"/>
          </a:effectLst>
        </p:spPr>
      </p:pic>
      <p:sp>
        <p:nvSpPr>
          <p:cNvPr id="2" name="Down Arrow 1"/>
          <p:cNvSpPr/>
          <p:nvPr/>
        </p:nvSpPr>
        <p:spPr>
          <a:xfrm>
            <a:off x="2146440" y="2743617"/>
            <a:ext cx="575793" cy="689409"/>
          </a:xfrm>
          <a:prstGeom prst="downArrow">
            <a:avLst/>
          </a:prstGeom>
          <a:solidFill>
            <a:schemeClr val="bg1"/>
          </a:solidFill>
          <a:ln>
            <a:solidFill>
              <a:srgbClr val="1D2C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5025086" y="3165532"/>
            <a:ext cx="3564547" cy="1231106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78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His Power</a:t>
            </a:r>
            <a:endParaRPr lang="en-US" sz="7800" b="1" dirty="0">
              <a:ln w="19050">
                <a:solidFill>
                  <a:srgbClr val="1D2C12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8" name="Down Arrow 17"/>
          <p:cNvSpPr/>
          <p:nvPr/>
        </p:nvSpPr>
        <p:spPr>
          <a:xfrm rot="10800000">
            <a:off x="6619225" y="4038660"/>
            <a:ext cx="575793" cy="689409"/>
          </a:xfrm>
          <a:prstGeom prst="downArrow">
            <a:avLst/>
          </a:prstGeom>
          <a:solidFill>
            <a:schemeClr val="bg1"/>
          </a:solidFill>
          <a:ln>
            <a:solidFill>
              <a:srgbClr val="1D2C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Down Arrow 18"/>
          <p:cNvSpPr/>
          <p:nvPr/>
        </p:nvSpPr>
        <p:spPr>
          <a:xfrm rot="16200000">
            <a:off x="3707019" y="4810094"/>
            <a:ext cx="575793" cy="689409"/>
          </a:xfrm>
          <a:prstGeom prst="downArrow">
            <a:avLst/>
          </a:prstGeom>
          <a:solidFill>
            <a:schemeClr val="bg1"/>
          </a:solidFill>
          <a:ln>
            <a:solidFill>
              <a:srgbClr val="1D2C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992721" y="1596389"/>
            <a:ext cx="1828800" cy="1231106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Life</a:t>
            </a:r>
            <a:endParaRPr lang="en-US" sz="8000" b="1" dirty="0">
              <a:ln w="19050">
                <a:solidFill>
                  <a:srgbClr val="1D2C12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147713" y="4897862"/>
            <a:ext cx="5029200" cy="1908215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70000"/>
              </a:lnSpc>
            </a:pPr>
            <a:r>
              <a:rPr lang="en-US" sz="8000" b="1" dirty="0" smtClean="0">
                <a:ln w="19050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Transformation</a:t>
            </a:r>
          </a:p>
          <a:p>
            <a:pPr algn="ctr">
              <a:lnSpc>
                <a:spcPct val="70000"/>
              </a:lnSpc>
            </a:pPr>
            <a:r>
              <a:rPr lang="en-US" sz="8000" b="1" dirty="0" smtClean="0">
                <a:ln w="19050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Process</a:t>
            </a:r>
            <a:endParaRPr lang="en-US" sz="8000" b="1" dirty="0">
              <a:ln w="19050">
                <a:solidFill>
                  <a:srgbClr val="121B0B"/>
                </a:solidFill>
              </a:ln>
              <a:solidFill>
                <a:srgbClr val="FFC000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8841" y="3766070"/>
            <a:ext cx="2146846" cy="2555769"/>
          </a:xfrm>
          <a:prstGeom prst="rect">
            <a:avLst/>
          </a:prstGeom>
          <a:effectLst>
            <a:outerShdw blurRad="241300" dist="241300" dir="3420000" algn="bl" rotWithShape="0">
              <a:prstClr val="black"/>
            </a:outerShdw>
          </a:effectLst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9960" y="4578911"/>
            <a:ext cx="1537417" cy="1151777"/>
          </a:xfrm>
          <a:prstGeom prst="rect">
            <a:avLst/>
          </a:prstGeom>
          <a:effectLst>
            <a:softEdge rad="190500"/>
          </a:effectLst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9960" y="4578911"/>
            <a:ext cx="1243573" cy="804178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25" name="Down Arrow 24"/>
          <p:cNvSpPr/>
          <p:nvPr/>
        </p:nvSpPr>
        <p:spPr>
          <a:xfrm rot="10800000">
            <a:off x="6605944" y="2395661"/>
            <a:ext cx="575793" cy="689409"/>
          </a:xfrm>
          <a:prstGeom prst="downArrow">
            <a:avLst/>
          </a:prstGeom>
          <a:solidFill>
            <a:schemeClr val="bg1"/>
          </a:solidFill>
          <a:ln>
            <a:solidFill>
              <a:srgbClr val="1D2C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31785" y="1581340"/>
            <a:ext cx="5371276" cy="1200329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Continuous Faith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600200" y="304800"/>
            <a:ext cx="7456868" cy="1249573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wrap="square" rtlCol="0" anchor="t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9400" b="1" dirty="0" smtClean="0">
                <a:ln w="28575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Seeing What We Are</a:t>
            </a:r>
          </a:p>
        </p:txBody>
      </p:sp>
    </p:spTree>
    <p:extLst>
      <p:ext uri="{BB962C8B-B14F-4D97-AF65-F5344CB8AC3E}">
        <p14:creationId xmlns:p14="http://schemas.microsoft.com/office/powerpoint/2010/main" val="1336369059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686"/>
            <a:ext cx="9176913" cy="68826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13" t="53897"/>
          <a:stretch/>
        </p:blipFill>
        <p:spPr>
          <a:xfrm>
            <a:off x="5867400" y="4164373"/>
            <a:ext cx="3309513" cy="2589783"/>
          </a:xfrm>
          <a:prstGeom prst="rect">
            <a:avLst/>
          </a:prstGeom>
          <a:effectLst>
            <a:softEdge rad="444500"/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8600" y="4685898"/>
            <a:ext cx="2971800" cy="2007973"/>
          </a:xfrm>
          <a:prstGeom prst="rect">
            <a:avLst/>
          </a:prstGeom>
          <a:effectLst>
            <a:softEdge rad="292100"/>
          </a:effectLst>
        </p:spPr>
      </p:pic>
      <p:sp>
        <p:nvSpPr>
          <p:cNvPr id="11" name="TextBox 10"/>
          <p:cNvSpPr txBox="1"/>
          <p:nvPr/>
        </p:nvSpPr>
        <p:spPr>
          <a:xfrm>
            <a:off x="1600200" y="304800"/>
            <a:ext cx="7456868" cy="1249573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wrap="square" rtlCol="0" anchor="t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9400" b="1" dirty="0" smtClean="0">
                <a:ln w="28575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Seeing What We Are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41763" y="5218003"/>
            <a:ext cx="2741058" cy="1031821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just">
              <a:lnSpc>
                <a:spcPct val="90000"/>
              </a:lnSpc>
            </a:pPr>
            <a:r>
              <a:rPr lang="en-US" sz="66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New Life</a:t>
            </a:r>
            <a:endParaRPr lang="en-US" sz="6600" b="1" dirty="0">
              <a:ln w="19050">
                <a:solidFill>
                  <a:srgbClr val="121B0B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6573" y="2031221"/>
            <a:ext cx="2790854" cy="2090806"/>
          </a:xfrm>
          <a:prstGeom prst="rect">
            <a:avLst/>
          </a:prstGeom>
          <a:effectLst>
            <a:softEdge rad="101600"/>
          </a:effectLst>
        </p:spPr>
      </p:pic>
      <p:sp>
        <p:nvSpPr>
          <p:cNvPr id="13" name="TextBox 12"/>
          <p:cNvSpPr txBox="1"/>
          <p:nvPr/>
        </p:nvSpPr>
        <p:spPr>
          <a:xfrm>
            <a:off x="5314653" y="5196604"/>
            <a:ext cx="3706790" cy="1006429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66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Renewed Life</a:t>
            </a:r>
            <a:endParaRPr lang="en-US" sz="6600" b="1" dirty="0">
              <a:ln w="19050">
                <a:solidFill>
                  <a:srgbClr val="121B0B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4" name="Down Arrow 13"/>
          <p:cNvSpPr/>
          <p:nvPr/>
        </p:nvSpPr>
        <p:spPr>
          <a:xfrm rot="2561730">
            <a:off x="2551344" y="4139087"/>
            <a:ext cx="575793" cy="994017"/>
          </a:xfrm>
          <a:prstGeom prst="downArrow">
            <a:avLst/>
          </a:prstGeom>
          <a:solidFill>
            <a:schemeClr val="bg1"/>
          </a:solidFill>
          <a:ln>
            <a:solidFill>
              <a:srgbClr val="1D2C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Down Arrow 14"/>
          <p:cNvSpPr/>
          <p:nvPr/>
        </p:nvSpPr>
        <p:spPr>
          <a:xfrm rot="18758742">
            <a:off x="6072443" y="4139085"/>
            <a:ext cx="575793" cy="994017"/>
          </a:xfrm>
          <a:prstGeom prst="downArrow">
            <a:avLst/>
          </a:prstGeom>
          <a:solidFill>
            <a:schemeClr val="bg1"/>
          </a:solidFill>
          <a:ln>
            <a:solidFill>
              <a:srgbClr val="1D2C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3932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686"/>
            <a:ext cx="9176913" cy="68826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13" t="53897"/>
          <a:stretch/>
        </p:blipFill>
        <p:spPr>
          <a:xfrm>
            <a:off x="5867400" y="4164373"/>
            <a:ext cx="3309513" cy="2589783"/>
          </a:xfrm>
          <a:prstGeom prst="rect">
            <a:avLst/>
          </a:prstGeom>
          <a:effectLst>
            <a:softEdge rad="444500"/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8600" y="4685898"/>
            <a:ext cx="2971800" cy="2007973"/>
          </a:xfrm>
          <a:prstGeom prst="rect">
            <a:avLst/>
          </a:prstGeom>
          <a:effectLst>
            <a:softEdge rad="292100"/>
          </a:effectLst>
        </p:spPr>
      </p:pic>
      <p:sp>
        <p:nvSpPr>
          <p:cNvPr id="2" name="Down Arrow 1"/>
          <p:cNvSpPr/>
          <p:nvPr/>
        </p:nvSpPr>
        <p:spPr>
          <a:xfrm>
            <a:off x="2200424" y="2463878"/>
            <a:ext cx="575793" cy="689409"/>
          </a:xfrm>
          <a:prstGeom prst="downArrow">
            <a:avLst/>
          </a:prstGeom>
          <a:solidFill>
            <a:schemeClr val="bg1"/>
          </a:solidFill>
          <a:ln>
            <a:solidFill>
              <a:srgbClr val="1D2C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5430964" y="4370158"/>
            <a:ext cx="3856001" cy="1231106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Dead Body</a:t>
            </a:r>
            <a:endParaRPr lang="en-US" sz="8000" b="1" dirty="0">
              <a:ln w="19050">
                <a:solidFill>
                  <a:srgbClr val="1D2C12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4" name="Down Arrow 13"/>
          <p:cNvSpPr/>
          <p:nvPr/>
        </p:nvSpPr>
        <p:spPr>
          <a:xfrm rot="16200000">
            <a:off x="4856258" y="4418990"/>
            <a:ext cx="575793" cy="827977"/>
          </a:xfrm>
          <a:prstGeom prst="downArrow">
            <a:avLst/>
          </a:prstGeom>
          <a:solidFill>
            <a:schemeClr val="bg1"/>
          </a:solidFill>
          <a:ln>
            <a:solidFill>
              <a:srgbClr val="1D2C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71465" y="3277551"/>
            <a:ext cx="4624558" cy="3447098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Inwardly a</a:t>
            </a:r>
          </a:p>
          <a:p>
            <a:pPr algn="ctr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New Person,</a:t>
            </a:r>
          </a:p>
          <a:p>
            <a:pPr algn="ctr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New Nature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112144" y="1544154"/>
            <a:ext cx="2743200" cy="1231106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Believe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600200" y="304800"/>
            <a:ext cx="7456868" cy="1249573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wrap="square" rtlCol="0" anchor="t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9400" b="1" dirty="0" smtClean="0">
                <a:ln w="28575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Seeing What We Are</a:t>
            </a:r>
          </a:p>
        </p:txBody>
      </p:sp>
    </p:spTree>
    <p:extLst>
      <p:ext uri="{BB962C8B-B14F-4D97-AF65-F5344CB8AC3E}">
        <p14:creationId xmlns:p14="http://schemas.microsoft.com/office/powerpoint/2010/main" val="2135772334"/>
      </p:ext>
    </p:extLst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686"/>
            <a:ext cx="9176913" cy="68826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13" t="53897"/>
          <a:stretch/>
        </p:blipFill>
        <p:spPr>
          <a:xfrm>
            <a:off x="5867400" y="4164373"/>
            <a:ext cx="3309513" cy="2589783"/>
          </a:xfrm>
          <a:prstGeom prst="rect">
            <a:avLst/>
          </a:prstGeom>
          <a:effectLst>
            <a:softEdge rad="444500"/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8600" y="4685898"/>
            <a:ext cx="2971800" cy="2007973"/>
          </a:xfrm>
          <a:prstGeom prst="rect">
            <a:avLst/>
          </a:prstGeom>
          <a:effectLst>
            <a:softEdge rad="292100"/>
          </a:effectLst>
        </p:spPr>
      </p:pic>
      <p:sp>
        <p:nvSpPr>
          <p:cNvPr id="2" name="Down Arrow 1"/>
          <p:cNvSpPr/>
          <p:nvPr/>
        </p:nvSpPr>
        <p:spPr>
          <a:xfrm>
            <a:off x="2013531" y="2926416"/>
            <a:ext cx="575793" cy="689409"/>
          </a:xfrm>
          <a:prstGeom prst="downArrow">
            <a:avLst/>
          </a:prstGeom>
          <a:solidFill>
            <a:schemeClr val="bg1"/>
          </a:solidFill>
          <a:ln>
            <a:solidFill>
              <a:srgbClr val="1D2C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5023686" y="3840221"/>
            <a:ext cx="4047155" cy="2097690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5000"/>
              </a:lnSpc>
            </a:pPr>
            <a:r>
              <a:rPr lang="en-US" sz="75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We see what we truly are  </a:t>
            </a:r>
            <a:endParaRPr lang="en-US" sz="7500" b="1" dirty="0">
              <a:ln w="19050">
                <a:solidFill>
                  <a:srgbClr val="1D2C12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4" name="Down Arrow 13"/>
          <p:cNvSpPr/>
          <p:nvPr/>
        </p:nvSpPr>
        <p:spPr>
          <a:xfrm rot="16200000">
            <a:off x="4473517" y="4385216"/>
            <a:ext cx="575793" cy="827977"/>
          </a:xfrm>
          <a:prstGeom prst="downArrow">
            <a:avLst/>
          </a:prstGeom>
          <a:solidFill>
            <a:schemeClr val="bg1"/>
          </a:solidFill>
          <a:ln>
            <a:solidFill>
              <a:srgbClr val="1D2C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228600" y="1811887"/>
            <a:ext cx="4145656" cy="1231106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New Person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600200" y="304800"/>
            <a:ext cx="7456868" cy="1249573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wrap="square" rtlCol="0" anchor="t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9400" b="1" dirty="0" smtClean="0">
                <a:ln w="28575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Seeing What We Are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96" t="4231" r="3195" b="5857"/>
          <a:stretch/>
        </p:blipFill>
        <p:spPr>
          <a:xfrm>
            <a:off x="411721" y="3972516"/>
            <a:ext cx="3640979" cy="2229171"/>
          </a:xfrm>
          <a:prstGeom prst="rect">
            <a:avLst/>
          </a:prstGeom>
          <a:effectLst>
            <a:softEdge rad="203200"/>
          </a:effectLst>
        </p:spPr>
      </p:pic>
    </p:spTree>
    <p:extLst>
      <p:ext uri="{BB962C8B-B14F-4D97-AF65-F5344CB8AC3E}">
        <p14:creationId xmlns:p14="http://schemas.microsoft.com/office/powerpoint/2010/main" val="247626722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686"/>
            <a:ext cx="9176913" cy="68826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13" t="53897"/>
          <a:stretch/>
        </p:blipFill>
        <p:spPr>
          <a:xfrm>
            <a:off x="5867400" y="4164373"/>
            <a:ext cx="3309513" cy="2589783"/>
          </a:xfrm>
          <a:prstGeom prst="rect">
            <a:avLst/>
          </a:prstGeom>
          <a:effectLst>
            <a:softEdge rad="444500"/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8600" y="4685898"/>
            <a:ext cx="2971800" cy="2007973"/>
          </a:xfrm>
          <a:prstGeom prst="rect">
            <a:avLst/>
          </a:prstGeom>
          <a:effectLst>
            <a:softEdge rad="292100"/>
          </a:effectLst>
        </p:spPr>
      </p:pic>
      <p:sp>
        <p:nvSpPr>
          <p:cNvPr id="2" name="Down Arrow 1"/>
          <p:cNvSpPr/>
          <p:nvPr/>
        </p:nvSpPr>
        <p:spPr>
          <a:xfrm>
            <a:off x="2013531" y="2926416"/>
            <a:ext cx="575793" cy="689409"/>
          </a:xfrm>
          <a:prstGeom prst="downArrow">
            <a:avLst/>
          </a:prstGeom>
          <a:solidFill>
            <a:schemeClr val="bg1"/>
          </a:solidFill>
          <a:ln>
            <a:solidFill>
              <a:srgbClr val="1D2C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5004420" y="4078597"/>
            <a:ext cx="4047155" cy="2761333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75000"/>
              </a:lnSpc>
            </a:pPr>
            <a:r>
              <a:rPr lang="en-US" sz="75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We see</a:t>
            </a:r>
          </a:p>
          <a:p>
            <a:pPr algn="ctr">
              <a:lnSpc>
                <a:spcPct val="75000"/>
              </a:lnSpc>
            </a:pPr>
            <a:r>
              <a:rPr lang="en-US" sz="75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Ourselves</a:t>
            </a:r>
          </a:p>
          <a:p>
            <a:pPr algn="ctr">
              <a:lnSpc>
                <a:spcPct val="75000"/>
              </a:lnSpc>
            </a:pPr>
            <a:r>
              <a:rPr lang="en-US" sz="7500" b="1" dirty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a</a:t>
            </a:r>
            <a:r>
              <a:rPr lang="en-US" sz="75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nd LJC</a:t>
            </a:r>
            <a:endParaRPr lang="en-US" sz="7500" b="1" dirty="0">
              <a:ln w="19050">
                <a:solidFill>
                  <a:srgbClr val="1D2C12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4" name="Down Arrow 13"/>
          <p:cNvSpPr/>
          <p:nvPr/>
        </p:nvSpPr>
        <p:spPr>
          <a:xfrm rot="16200000">
            <a:off x="4581671" y="4385217"/>
            <a:ext cx="575793" cy="827977"/>
          </a:xfrm>
          <a:prstGeom prst="downArrow">
            <a:avLst/>
          </a:prstGeom>
          <a:solidFill>
            <a:schemeClr val="bg1"/>
          </a:solidFill>
          <a:ln>
            <a:solidFill>
              <a:srgbClr val="1D2C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228600" y="1811887"/>
            <a:ext cx="4145656" cy="1231106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New Person</a:t>
            </a: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96" t="4231" r="3195" b="5857"/>
          <a:stretch/>
        </p:blipFill>
        <p:spPr>
          <a:xfrm>
            <a:off x="411721" y="3972516"/>
            <a:ext cx="3640979" cy="2229171"/>
          </a:xfrm>
          <a:prstGeom prst="rect">
            <a:avLst/>
          </a:prstGeom>
          <a:effectLst>
            <a:softEdge rad="203200"/>
          </a:effectLst>
        </p:spPr>
      </p:pic>
      <p:sp>
        <p:nvSpPr>
          <p:cNvPr id="17" name="TextBox 16"/>
          <p:cNvSpPr txBox="1"/>
          <p:nvPr/>
        </p:nvSpPr>
        <p:spPr>
          <a:xfrm>
            <a:off x="1600200" y="304800"/>
            <a:ext cx="7456868" cy="1249573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wrap="square" rtlCol="0" anchor="t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9400" b="1" dirty="0" smtClean="0">
                <a:ln w="28575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Seeing What We Are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860835" y="1472430"/>
            <a:ext cx="4047155" cy="1996700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73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Conformed to His Image</a:t>
            </a:r>
            <a:endParaRPr lang="en-US" sz="7300" b="1" dirty="0">
              <a:ln w="19050">
                <a:solidFill>
                  <a:srgbClr val="1D2C12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9" name="Down Arrow 18"/>
          <p:cNvSpPr/>
          <p:nvPr/>
        </p:nvSpPr>
        <p:spPr>
          <a:xfrm rot="10800000">
            <a:off x="6602128" y="3089139"/>
            <a:ext cx="564567" cy="690132"/>
          </a:xfrm>
          <a:prstGeom prst="downArrow">
            <a:avLst/>
          </a:prstGeom>
          <a:solidFill>
            <a:schemeClr val="bg1"/>
          </a:solidFill>
          <a:ln>
            <a:solidFill>
              <a:srgbClr val="1D2C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200" r="21780"/>
          <a:stretch/>
        </p:blipFill>
        <p:spPr>
          <a:xfrm rot="20757833">
            <a:off x="2187373" y="4859070"/>
            <a:ext cx="961024" cy="1109340"/>
          </a:xfrm>
          <a:prstGeom prst="rect">
            <a:avLst/>
          </a:prstGeom>
          <a:effectLst>
            <a:softEdge rad="254000"/>
          </a:effectLst>
        </p:spPr>
      </p:pic>
    </p:spTree>
    <p:extLst>
      <p:ext uri="{BB962C8B-B14F-4D97-AF65-F5344CB8AC3E}">
        <p14:creationId xmlns:p14="http://schemas.microsoft.com/office/powerpoint/2010/main" val="9051040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7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686"/>
            <a:ext cx="9176913" cy="68826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13" t="53897"/>
          <a:stretch/>
        </p:blipFill>
        <p:spPr>
          <a:xfrm>
            <a:off x="5867400" y="4164373"/>
            <a:ext cx="3309513" cy="2589783"/>
          </a:xfrm>
          <a:prstGeom prst="rect">
            <a:avLst/>
          </a:prstGeom>
          <a:effectLst>
            <a:softEdge rad="444500"/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8600" y="4685898"/>
            <a:ext cx="2971800" cy="2007973"/>
          </a:xfrm>
          <a:prstGeom prst="rect">
            <a:avLst/>
          </a:prstGeom>
          <a:effectLst>
            <a:softEdge rad="292100"/>
          </a:effectLst>
        </p:spPr>
      </p:pic>
      <p:sp>
        <p:nvSpPr>
          <p:cNvPr id="11" name="TextBox 10"/>
          <p:cNvSpPr txBox="1"/>
          <p:nvPr/>
        </p:nvSpPr>
        <p:spPr>
          <a:xfrm>
            <a:off x="533400" y="631278"/>
            <a:ext cx="8305800" cy="5570756"/>
          </a:xfrm>
          <a:prstGeom prst="rect">
            <a:avLst/>
          </a:prstGeom>
          <a:noFill/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11500" b="1" dirty="0" smtClean="0">
                <a:ln w="28575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Question ?</a:t>
            </a:r>
          </a:p>
          <a:p>
            <a:pPr algn="ctr">
              <a:lnSpc>
                <a:spcPct val="80000"/>
              </a:lnSpc>
            </a:pPr>
            <a:r>
              <a:rPr lang="en-US" sz="11000" b="1" dirty="0" smtClean="0">
                <a:ln w="28575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How does the Christian live the Christian life?</a:t>
            </a:r>
          </a:p>
        </p:txBody>
      </p:sp>
    </p:spTree>
    <p:extLst>
      <p:ext uri="{BB962C8B-B14F-4D97-AF65-F5344CB8AC3E}">
        <p14:creationId xmlns:p14="http://schemas.microsoft.com/office/powerpoint/2010/main" val="3331308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686"/>
            <a:ext cx="9176913" cy="68826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13" t="53897"/>
          <a:stretch/>
        </p:blipFill>
        <p:spPr>
          <a:xfrm>
            <a:off x="5867400" y="4164373"/>
            <a:ext cx="3309513" cy="2589783"/>
          </a:xfrm>
          <a:prstGeom prst="rect">
            <a:avLst/>
          </a:prstGeom>
          <a:effectLst>
            <a:softEdge rad="444500"/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8600" y="4685898"/>
            <a:ext cx="2971800" cy="2007973"/>
          </a:xfrm>
          <a:prstGeom prst="rect">
            <a:avLst/>
          </a:prstGeom>
          <a:effectLst>
            <a:softEdge rad="292100"/>
          </a:effectLst>
        </p:spPr>
      </p:pic>
      <p:sp>
        <p:nvSpPr>
          <p:cNvPr id="2" name="Down Arrow 1"/>
          <p:cNvSpPr/>
          <p:nvPr/>
        </p:nvSpPr>
        <p:spPr>
          <a:xfrm>
            <a:off x="2013531" y="2926416"/>
            <a:ext cx="575793" cy="689409"/>
          </a:xfrm>
          <a:prstGeom prst="downArrow">
            <a:avLst/>
          </a:prstGeom>
          <a:solidFill>
            <a:schemeClr val="bg1"/>
          </a:solidFill>
          <a:ln>
            <a:solidFill>
              <a:srgbClr val="1D2C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228600" y="1811887"/>
            <a:ext cx="4145656" cy="1231106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New Person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600200" y="304800"/>
            <a:ext cx="7456868" cy="1249573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wrap="square" rtlCol="0" anchor="t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9400" b="1" dirty="0" smtClean="0">
                <a:ln w="28575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Seeing What We Are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869567" y="1907182"/>
            <a:ext cx="4047155" cy="1047210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73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Physical Body</a:t>
            </a:r>
            <a:endParaRPr lang="en-US" sz="7300" b="1" dirty="0">
              <a:ln w="19050">
                <a:solidFill>
                  <a:srgbClr val="1D2C12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42149" y="3832824"/>
            <a:ext cx="4108345" cy="2308324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New Self,</a:t>
            </a:r>
          </a:p>
          <a:p>
            <a:pPr algn="ctr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Without Sin</a:t>
            </a:r>
          </a:p>
        </p:txBody>
      </p:sp>
      <p:sp>
        <p:nvSpPr>
          <p:cNvPr id="21" name="Down Arrow 20"/>
          <p:cNvSpPr/>
          <p:nvPr/>
        </p:nvSpPr>
        <p:spPr>
          <a:xfrm>
            <a:off x="6605247" y="2954392"/>
            <a:ext cx="575793" cy="689409"/>
          </a:xfrm>
          <a:prstGeom prst="downArrow">
            <a:avLst/>
          </a:prstGeom>
          <a:solidFill>
            <a:schemeClr val="bg1"/>
          </a:solidFill>
          <a:ln>
            <a:solidFill>
              <a:srgbClr val="1D2C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4869568" y="3928577"/>
            <a:ext cx="3871842" cy="2689198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75000"/>
              </a:lnSpc>
            </a:pPr>
            <a:r>
              <a:rPr lang="en-US" sz="75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Evil Within;</a:t>
            </a:r>
          </a:p>
          <a:p>
            <a:pPr algn="ctr">
              <a:lnSpc>
                <a:spcPct val="75000"/>
              </a:lnSpc>
            </a:pPr>
            <a:r>
              <a:rPr lang="en-US" sz="75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Nothing Good Dwells </a:t>
            </a:r>
            <a:endParaRPr lang="en-US" sz="7500" b="1" dirty="0">
              <a:ln w="19050">
                <a:solidFill>
                  <a:srgbClr val="1D2C12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9736206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686"/>
            <a:ext cx="9176913" cy="68826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13" t="53897"/>
          <a:stretch/>
        </p:blipFill>
        <p:spPr>
          <a:xfrm>
            <a:off x="5867400" y="4164373"/>
            <a:ext cx="3309513" cy="2589783"/>
          </a:xfrm>
          <a:prstGeom prst="rect">
            <a:avLst/>
          </a:prstGeom>
          <a:effectLst>
            <a:softEdge rad="444500"/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8600" y="4685898"/>
            <a:ext cx="2971800" cy="2007973"/>
          </a:xfrm>
          <a:prstGeom prst="rect">
            <a:avLst/>
          </a:prstGeom>
          <a:effectLst>
            <a:softEdge rad="292100"/>
          </a:effectLst>
        </p:spPr>
      </p:pic>
      <p:sp>
        <p:nvSpPr>
          <p:cNvPr id="6" name="TextBox 5"/>
          <p:cNvSpPr txBox="1"/>
          <p:nvPr/>
        </p:nvSpPr>
        <p:spPr>
          <a:xfrm>
            <a:off x="130756" y="1883859"/>
            <a:ext cx="8915400" cy="2860014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just">
              <a:lnSpc>
                <a:spcPct val="90000"/>
              </a:lnSpc>
            </a:pPr>
            <a:r>
              <a:rPr lang="en-US" sz="66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“I </a:t>
            </a:r>
            <a:r>
              <a:rPr lang="en-US" sz="6600" b="1" dirty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have been crucified with Christ; it is </a:t>
            </a:r>
            <a:r>
              <a:rPr lang="en-US" sz="6600" b="1" dirty="0">
                <a:ln w="19050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no longer I who live</a:t>
            </a:r>
            <a:r>
              <a:rPr lang="en-US" sz="6600" b="1" dirty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, but </a:t>
            </a:r>
            <a:r>
              <a:rPr lang="en-US" sz="6600" b="1" dirty="0">
                <a:ln w="19050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Christ lives in </a:t>
            </a:r>
            <a:r>
              <a:rPr lang="en-US" sz="6600" b="1" dirty="0" smtClean="0">
                <a:ln w="19050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me</a:t>
            </a:r>
            <a:r>
              <a:rPr lang="en-US" sz="66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…” (Galatians 2:20a)</a:t>
            </a:r>
            <a:endParaRPr lang="en-US" sz="6600" b="1" dirty="0">
              <a:ln w="19050">
                <a:solidFill>
                  <a:srgbClr val="121B0B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600200" y="304800"/>
            <a:ext cx="7456868" cy="1249573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wrap="square" rtlCol="0" anchor="t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9400" b="1" dirty="0" smtClean="0">
                <a:ln w="28575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Seeing What We Are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88710" y="4827977"/>
            <a:ext cx="8854226" cy="1945917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66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“the life that Christ lives in us – </a:t>
            </a:r>
            <a:r>
              <a:rPr lang="en-US" sz="6600" b="1" dirty="0" smtClean="0">
                <a:ln w="19050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“can only be sinless”</a:t>
            </a:r>
            <a:endParaRPr lang="en-US" sz="6600" b="1" dirty="0">
              <a:ln w="19050">
                <a:solidFill>
                  <a:srgbClr val="121B0B"/>
                </a:solidFill>
              </a:ln>
              <a:solidFill>
                <a:srgbClr val="FFC000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70328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686"/>
            <a:ext cx="9176913" cy="68826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13" t="53897"/>
          <a:stretch/>
        </p:blipFill>
        <p:spPr>
          <a:xfrm>
            <a:off x="5867400" y="4164373"/>
            <a:ext cx="3309513" cy="2589783"/>
          </a:xfrm>
          <a:prstGeom prst="rect">
            <a:avLst/>
          </a:prstGeom>
          <a:effectLst>
            <a:softEdge rad="444500"/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8600" y="4685898"/>
            <a:ext cx="2971800" cy="2007973"/>
          </a:xfrm>
          <a:prstGeom prst="rect">
            <a:avLst/>
          </a:prstGeom>
          <a:effectLst>
            <a:softEdge rad="292100"/>
          </a:effectLst>
        </p:spPr>
      </p:pic>
      <p:sp>
        <p:nvSpPr>
          <p:cNvPr id="6" name="TextBox 5"/>
          <p:cNvSpPr txBox="1"/>
          <p:nvPr/>
        </p:nvSpPr>
        <p:spPr>
          <a:xfrm>
            <a:off x="130756" y="1825884"/>
            <a:ext cx="8915400" cy="4688206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just">
              <a:lnSpc>
                <a:spcPct val="90000"/>
              </a:lnSpc>
            </a:pPr>
            <a:r>
              <a:rPr lang="en-US" sz="66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“We </a:t>
            </a:r>
            <a:r>
              <a:rPr lang="en-US" sz="6600" b="1" dirty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know that whoever is born of God </a:t>
            </a:r>
            <a:r>
              <a:rPr lang="en-US" sz="6600" b="1" dirty="0">
                <a:ln w="19050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does not sin</a:t>
            </a:r>
            <a:r>
              <a:rPr lang="en-US" sz="6600" b="1" dirty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; but he who has been born of God keeps himself, and the wicked one does not touch him</a:t>
            </a:r>
            <a:r>
              <a:rPr lang="en-US" sz="66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.”(</a:t>
            </a:r>
            <a:r>
              <a:rPr lang="en-US" sz="6600" b="1" dirty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1 John </a:t>
            </a:r>
            <a:r>
              <a:rPr lang="en-US" sz="66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5:18)</a:t>
            </a:r>
            <a:endParaRPr lang="en-US" sz="6600" b="1" dirty="0">
              <a:ln w="19050">
                <a:solidFill>
                  <a:srgbClr val="121B0B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600200" y="304800"/>
            <a:ext cx="7456868" cy="1249573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wrap="square" rtlCol="0" anchor="t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9400" b="1" dirty="0" smtClean="0">
                <a:ln w="28575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Seeing What We Are</a:t>
            </a:r>
          </a:p>
        </p:txBody>
      </p:sp>
    </p:spTree>
    <p:extLst>
      <p:ext uri="{BB962C8B-B14F-4D97-AF65-F5344CB8AC3E}">
        <p14:creationId xmlns:p14="http://schemas.microsoft.com/office/powerpoint/2010/main" val="317573225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686"/>
            <a:ext cx="9176913" cy="68826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13" t="53897"/>
          <a:stretch/>
        </p:blipFill>
        <p:spPr>
          <a:xfrm>
            <a:off x="5867400" y="4164373"/>
            <a:ext cx="3309513" cy="2589783"/>
          </a:xfrm>
          <a:prstGeom prst="rect">
            <a:avLst/>
          </a:prstGeom>
          <a:effectLst>
            <a:softEdge rad="444500"/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8600" y="4685898"/>
            <a:ext cx="2971800" cy="2007973"/>
          </a:xfrm>
          <a:prstGeom prst="rect">
            <a:avLst/>
          </a:prstGeom>
          <a:effectLst>
            <a:softEdge rad="292100"/>
          </a:effectLst>
        </p:spPr>
      </p:pic>
      <p:sp>
        <p:nvSpPr>
          <p:cNvPr id="2" name="Down Arrow 1"/>
          <p:cNvSpPr/>
          <p:nvPr/>
        </p:nvSpPr>
        <p:spPr>
          <a:xfrm>
            <a:off x="2013531" y="2926416"/>
            <a:ext cx="575793" cy="689409"/>
          </a:xfrm>
          <a:prstGeom prst="downArrow">
            <a:avLst/>
          </a:prstGeom>
          <a:solidFill>
            <a:schemeClr val="bg1"/>
          </a:solidFill>
          <a:ln>
            <a:solidFill>
              <a:srgbClr val="1D2C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5044879" y="3937969"/>
            <a:ext cx="3871843" cy="2920030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75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The Flesh</a:t>
            </a:r>
          </a:p>
          <a:p>
            <a:pPr algn="ctr">
              <a:lnSpc>
                <a:spcPct val="80000"/>
              </a:lnSpc>
            </a:pPr>
            <a:r>
              <a:rPr lang="en-US" sz="75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Slave to Sin</a:t>
            </a:r>
          </a:p>
          <a:p>
            <a:pPr algn="ctr">
              <a:lnSpc>
                <a:spcPct val="80000"/>
              </a:lnSpc>
            </a:pPr>
            <a:r>
              <a:rPr lang="en-US" sz="75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Disobedience</a:t>
            </a:r>
            <a:endParaRPr lang="en-US" sz="7500" b="1" dirty="0">
              <a:ln w="19050">
                <a:solidFill>
                  <a:srgbClr val="1D2C12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28600" y="1811887"/>
            <a:ext cx="4145656" cy="1231106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New Person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600200" y="304800"/>
            <a:ext cx="7456868" cy="1249573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wrap="square" rtlCol="0" anchor="t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9400" b="1" dirty="0" smtClean="0">
                <a:ln w="28575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Seeing What We Are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869567" y="1907182"/>
            <a:ext cx="4047155" cy="1047210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73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Physical Body</a:t>
            </a:r>
            <a:endParaRPr lang="en-US" sz="7300" b="1" dirty="0">
              <a:ln w="19050">
                <a:solidFill>
                  <a:srgbClr val="1D2C12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42149" y="3832824"/>
            <a:ext cx="4108345" cy="3046988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80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True Self</a:t>
            </a:r>
          </a:p>
          <a:p>
            <a:pPr algn="ctr">
              <a:lnSpc>
                <a:spcPct val="80000"/>
              </a:lnSpc>
            </a:pPr>
            <a:r>
              <a:rPr lang="en-US" sz="80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Slave to God</a:t>
            </a:r>
          </a:p>
          <a:p>
            <a:pPr algn="ctr">
              <a:lnSpc>
                <a:spcPct val="80000"/>
              </a:lnSpc>
            </a:pPr>
            <a:r>
              <a:rPr lang="en-US" sz="80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Obedience</a:t>
            </a:r>
          </a:p>
        </p:txBody>
      </p:sp>
      <p:sp>
        <p:nvSpPr>
          <p:cNvPr id="21" name="Down Arrow 20"/>
          <p:cNvSpPr/>
          <p:nvPr/>
        </p:nvSpPr>
        <p:spPr>
          <a:xfrm>
            <a:off x="6605247" y="2954392"/>
            <a:ext cx="575793" cy="689409"/>
          </a:xfrm>
          <a:prstGeom prst="downArrow">
            <a:avLst/>
          </a:prstGeom>
          <a:solidFill>
            <a:schemeClr val="bg1"/>
          </a:solidFill>
          <a:ln>
            <a:solidFill>
              <a:srgbClr val="1D2C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Left-Right Arrow 13"/>
          <p:cNvSpPr/>
          <p:nvPr/>
        </p:nvSpPr>
        <p:spPr>
          <a:xfrm>
            <a:off x="4350494" y="4937511"/>
            <a:ext cx="787127" cy="460473"/>
          </a:xfrm>
          <a:prstGeom prst="left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25938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686"/>
            <a:ext cx="9176913" cy="68826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13" t="53897"/>
          <a:stretch/>
        </p:blipFill>
        <p:spPr>
          <a:xfrm>
            <a:off x="5867400" y="4164373"/>
            <a:ext cx="3309513" cy="2589783"/>
          </a:xfrm>
          <a:prstGeom prst="rect">
            <a:avLst/>
          </a:prstGeom>
          <a:effectLst>
            <a:softEdge rad="444500"/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8600" y="4685898"/>
            <a:ext cx="2971800" cy="2007973"/>
          </a:xfrm>
          <a:prstGeom prst="rect">
            <a:avLst/>
          </a:prstGeom>
          <a:effectLst>
            <a:softEdge rad="292100"/>
          </a:effectLst>
        </p:spPr>
      </p:pic>
      <p:sp>
        <p:nvSpPr>
          <p:cNvPr id="2" name="Down Arrow 1"/>
          <p:cNvSpPr/>
          <p:nvPr/>
        </p:nvSpPr>
        <p:spPr>
          <a:xfrm>
            <a:off x="2013531" y="2926416"/>
            <a:ext cx="575793" cy="689409"/>
          </a:xfrm>
          <a:prstGeom prst="downArrow">
            <a:avLst/>
          </a:prstGeom>
          <a:solidFill>
            <a:schemeClr val="bg1"/>
          </a:solidFill>
          <a:ln>
            <a:solidFill>
              <a:srgbClr val="1D2C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5004420" y="4078597"/>
            <a:ext cx="4047155" cy="2761333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75000"/>
              </a:lnSpc>
            </a:pPr>
            <a:r>
              <a:rPr lang="en-US" sz="75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We see</a:t>
            </a:r>
          </a:p>
          <a:p>
            <a:pPr algn="ctr">
              <a:lnSpc>
                <a:spcPct val="75000"/>
              </a:lnSpc>
            </a:pPr>
            <a:r>
              <a:rPr lang="en-US" sz="75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Ourselves</a:t>
            </a:r>
          </a:p>
          <a:p>
            <a:pPr algn="ctr">
              <a:lnSpc>
                <a:spcPct val="75000"/>
              </a:lnSpc>
            </a:pPr>
            <a:r>
              <a:rPr lang="en-US" sz="7500" b="1" dirty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a</a:t>
            </a:r>
            <a:r>
              <a:rPr lang="en-US" sz="75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nd LJC</a:t>
            </a:r>
            <a:endParaRPr lang="en-US" sz="7500" b="1" dirty="0">
              <a:ln w="19050">
                <a:solidFill>
                  <a:srgbClr val="1D2C12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4" name="Down Arrow 13"/>
          <p:cNvSpPr/>
          <p:nvPr/>
        </p:nvSpPr>
        <p:spPr>
          <a:xfrm rot="16200000">
            <a:off x="4581671" y="4385217"/>
            <a:ext cx="575793" cy="827977"/>
          </a:xfrm>
          <a:prstGeom prst="downArrow">
            <a:avLst/>
          </a:prstGeom>
          <a:solidFill>
            <a:schemeClr val="bg1"/>
          </a:solidFill>
          <a:ln>
            <a:solidFill>
              <a:srgbClr val="1D2C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228600" y="1811887"/>
            <a:ext cx="4145656" cy="1231106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New Person</a:t>
            </a: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96" t="4231" r="3195" b="5857"/>
          <a:stretch/>
        </p:blipFill>
        <p:spPr>
          <a:xfrm>
            <a:off x="411721" y="3972516"/>
            <a:ext cx="3640979" cy="2229171"/>
          </a:xfrm>
          <a:prstGeom prst="rect">
            <a:avLst/>
          </a:prstGeom>
          <a:effectLst>
            <a:softEdge rad="203200"/>
          </a:effectLst>
        </p:spPr>
      </p:pic>
      <p:sp>
        <p:nvSpPr>
          <p:cNvPr id="17" name="TextBox 16"/>
          <p:cNvSpPr txBox="1"/>
          <p:nvPr/>
        </p:nvSpPr>
        <p:spPr>
          <a:xfrm>
            <a:off x="1600200" y="304800"/>
            <a:ext cx="7456868" cy="1249573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wrap="square" rtlCol="0" anchor="t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9400" b="1" dirty="0" smtClean="0">
                <a:ln w="28575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Seeing What We Are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860835" y="1472430"/>
            <a:ext cx="4047155" cy="1996700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73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Conformed to His Image</a:t>
            </a:r>
            <a:endParaRPr lang="en-US" sz="7300" b="1" dirty="0">
              <a:ln w="19050">
                <a:solidFill>
                  <a:srgbClr val="1D2C12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9" name="Down Arrow 18"/>
          <p:cNvSpPr/>
          <p:nvPr/>
        </p:nvSpPr>
        <p:spPr>
          <a:xfrm rot="10800000">
            <a:off x="6602128" y="3089139"/>
            <a:ext cx="564567" cy="690132"/>
          </a:xfrm>
          <a:prstGeom prst="downArrow">
            <a:avLst/>
          </a:prstGeom>
          <a:solidFill>
            <a:schemeClr val="bg1"/>
          </a:solidFill>
          <a:ln>
            <a:solidFill>
              <a:srgbClr val="1D2C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200" r="21780"/>
          <a:stretch/>
        </p:blipFill>
        <p:spPr>
          <a:xfrm rot="20757833">
            <a:off x="2187373" y="4859070"/>
            <a:ext cx="961024" cy="1109340"/>
          </a:xfrm>
          <a:prstGeom prst="rect">
            <a:avLst/>
          </a:prstGeom>
          <a:effectLst>
            <a:softEdge rad="254000"/>
          </a:effectLst>
        </p:spPr>
      </p:pic>
      <p:sp>
        <p:nvSpPr>
          <p:cNvPr id="20" name="TextBox 19"/>
          <p:cNvSpPr txBox="1"/>
          <p:nvPr/>
        </p:nvSpPr>
        <p:spPr>
          <a:xfrm rot="20322175">
            <a:off x="-64016" y="4789419"/>
            <a:ext cx="4145656" cy="1231106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C00000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No Sin</a:t>
            </a:r>
          </a:p>
        </p:txBody>
      </p:sp>
    </p:spTree>
    <p:extLst>
      <p:ext uri="{BB962C8B-B14F-4D97-AF65-F5344CB8AC3E}">
        <p14:creationId xmlns:p14="http://schemas.microsoft.com/office/powerpoint/2010/main" val="105662960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7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7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5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686"/>
            <a:ext cx="9176913" cy="68826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13" t="53897"/>
          <a:stretch/>
        </p:blipFill>
        <p:spPr>
          <a:xfrm>
            <a:off x="5867400" y="4164373"/>
            <a:ext cx="3309513" cy="2589783"/>
          </a:xfrm>
          <a:prstGeom prst="rect">
            <a:avLst/>
          </a:prstGeom>
          <a:effectLst>
            <a:softEdge rad="444500"/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8600" y="4685898"/>
            <a:ext cx="2971800" cy="2007973"/>
          </a:xfrm>
          <a:prstGeom prst="rect">
            <a:avLst/>
          </a:prstGeom>
          <a:effectLst>
            <a:softEdge rad="292100"/>
          </a:effectLst>
        </p:spPr>
      </p:pic>
      <p:sp>
        <p:nvSpPr>
          <p:cNvPr id="11" name="TextBox 10"/>
          <p:cNvSpPr txBox="1"/>
          <p:nvPr/>
        </p:nvSpPr>
        <p:spPr>
          <a:xfrm>
            <a:off x="1600200" y="304800"/>
            <a:ext cx="7456868" cy="1249573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wrap="square" rtlCol="0" anchor="t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9400" b="1" dirty="0" smtClean="0">
                <a:ln w="28575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Seeing What We Are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30756" y="4301515"/>
            <a:ext cx="8915400" cy="2608406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just">
              <a:lnSpc>
                <a:spcPct val="90000"/>
              </a:lnSpc>
            </a:pPr>
            <a:r>
              <a:rPr lang="en-US" sz="60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“But </a:t>
            </a:r>
            <a:r>
              <a:rPr lang="en-US" sz="6000" b="1" dirty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be doers of the word, and not hearers only, deceiving yourselves. </a:t>
            </a:r>
            <a:r>
              <a:rPr lang="en-US" sz="60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(James 1:22)</a:t>
            </a:r>
            <a:endParaRPr lang="en-US" sz="6000" b="1" dirty="0">
              <a:ln w="19050">
                <a:solidFill>
                  <a:srgbClr val="121B0B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2400" y="1562301"/>
            <a:ext cx="3759200" cy="2602072"/>
          </a:xfrm>
          <a:prstGeom prst="rect">
            <a:avLst/>
          </a:prstGeom>
          <a:effectLst>
            <a:softEdge rad="127000"/>
          </a:effectLst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89" t="38570" r="1395"/>
          <a:stretch/>
        </p:blipFill>
        <p:spPr>
          <a:xfrm>
            <a:off x="3048000" y="2569915"/>
            <a:ext cx="2971800" cy="1577701"/>
          </a:xfrm>
          <a:prstGeom prst="rect">
            <a:avLst/>
          </a:prstGeom>
          <a:effectLst>
            <a:softEdge rad="292100"/>
          </a:effectLst>
        </p:spPr>
      </p:pic>
    </p:spTree>
    <p:extLst>
      <p:ext uri="{BB962C8B-B14F-4D97-AF65-F5344CB8AC3E}">
        <p14:creationId xmlns:p14="http://schemas.microsoft.com/office/powerpoint/2010/main" val="228049097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686"/>
            <a:ext cx="9176913" cy="68826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13" t="53897"/>
          <a:stretch/>
        </p:blipFill>
        <p:spPr>
          <a:xfrm>
            <a:off x="5867400" y="4164373"/>
            <a:ext cx="3309513" cy="2589783"/>
          </a:xfrm>
          <a:prstGeom prst="rect">
            <a:avLst/>
          </a:prstGeom>
          <a:effectLst>
            <a:softEdge rad="444500"/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8600" y="4685898"/>
            <a:ext cx="2971800" cy="2007973"/>
          </a:xfrm>
          <a:prstGeom prst="rect">
            <a:avLst/>
          </a:prstGeom>
          <a:effectLst>
            <a:softEdge rad="292100"/>
          </a:effectLst>
        </p:spPr>
      </p:pic>
      <p:sp>
        <p:nvSpPr>
          <p:cNvPr id="11" name="TextBox 10"/>
          <p:cNvSpPr txBox="1"/>
          <p:nvPr/>
        </p:nvSpPr>
        <p:spPr>
          <a:xfrm>
            <a:off x="1600200" y="304800"/>
            <a:ext cx="7456868" cy="1249573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wrap="square" rtlCol="0" anchor="t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9400" b="1" dirty="0" smtClean="0">
                <a:ln w="28575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Seeing What We Are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038" y="2057400"/>
            <a:ext cx="3386835" cy="4495800"/>
          </a:xfrm>
          <a:prstGeom prst="rect">
            <a:avLst/>
          </a:prstGeom>
          <a:effectLst>
            <a:softEdge rad="127000"/>
          </a:effectLst>
        </p:spPr>
      </p:pic>
      <p:sp>
        <p:nvSpPr>
          <p:cNvPr id="16" name="TextBox 15"/>
          <p:cNvSpPr txBox="1"/>
          <p:nvPr/>
        </p:nvSpPr>
        <p:spPr>
          <a:xfrm>
            <a:off x="76200" y="1815104"/>
            <a:ext cx="8915400" cy="5078313"/>
          </a:xfrm>
          <a:prstGeom prst="rect">
            <a:avLst/>
          </a:prstGeom>
          <a:solidFill>
            <a:srgbClr val="B1D35C">
              <a:alpha val="20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just">
              <a:lnSpc>
                <a:spcPct val="90000"/>
              </a:lnSpc>
            </a:pPr>
            <a:r>
              <a:rPr lang="en-US" sz="6000" b="1" dirty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“For if anyone is a hearer of the word and not a doer, he is like a man observing his natural face in a mirror; for he observes himself, goes away, and </a:t>
            </a:r>
            <a:r>
              <a:rPr lang="en-US" sz="6000" b="1" dirty="0">
                <a:ln w="19050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immediately forgets </a:t>
            </a:r>
            <a:r>
              <a:rPr lang="en-US" sz="6000" b="1" dirty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what kind of man he was.” . </a:t>
            </a:r>
            <a:r>
              <a:rPr lang="en-US" sz="60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(James 1:23-24)</a:t>
            </a:r>
            <a:endParaRPr lang="en-US" sz="6000" b="1" dirty="0">
              <a:ln w="19050">
                <a:solidFill>
                  <a:srgbClr val="121B0B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1581437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686"/>
            <a:ext cx="9176913" cy="68826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13" t="53897"/>
          <a:stretch/>
        </p:blipFill>
        <p:spPr>
          <a:xfrm>
            <a:off x="5867400" y="4164373"/>
            <a:ext cx="3309513" cy="2589783"/>
          </a:xfrm>
          <a:prstGeom prst="rect">
            <a:avLst/>
          </a:prstGeom>
          <a:effectLst>
            <a:softEdge rad="444500"/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8600" y="4685898"/>
            <a:ext cx="2971800" cy="2007973"/>
          </a:xfrm>
          <a:prstGeom prst="rect">
            <a:avLst/>
          </a:prstGeom>
          <a:effectLst>
            <a:softEdge rad="292100"/>
          </a:effectLst>
        </p:spPr>
      </p:pic>
      <p:sp>
        <p:nvSpPr>
          <p:cNvPr id="13" name="TextBox 12"/>
          <p:cNvSpPr txBox="1"/>
          <p:nvPr/>
        </p:nvSpPr>
        <p:spPr>
          <a:xfrm>
            <a:off x="4950949" y="4460567"/>
            <a:ext cx="3871843" cy="1073371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75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Hearer Only</a:t>
            </a:r>
            <a:endParaRPr lang="en-US" sz="7500" b="1" dirty="0">
              <a:ln w="19050">
                <a:solidFill>
                  <a:srgbClr val="1D2C12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600200" y="304800"/>
            <a:ext cx="7456868" cy="1249573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wrap="square" rtlCol="0" anchor="t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9400" b="1" dirty="0" smtClean="0">
                <a:ln w="28575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Seeing What We Are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21302" y="4428212"/>
            <a:ext cx="4108345" cy="2062103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80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Hearer and Doer</a:t>
            </a:r>
          </a:p>
        </p:txBody>
      </p:sp>
      <p:sp>
        <p:nvSpPr>
          <p:cNvPr id="21" name="Down Arrow 20"/>
          <p:cNvSpPr/>
          <p:nvPr/>
        </p:nvSpPr>
        <p:spPr>
          <a:xfrm>
            <a:off x="6627105" y="3624312"/>
            <a:ext cx="575793" cy="689409"/>
          </a:xfrm>
          <a:prstGeom prst="downArrow">
            <a:avLst/>
          </a:prstGeom>
          <a:solidFill>
            <a:schemeClr val="bg1"/>
          </a:solidFill>
          <a:ln>
            <a:solidFill>
              <a:srgbClr val="1D2C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Down Arrow 18"/>
          <p:cNvSpPr/>
          <p:nvPr/>
        </p:nvSpPr>
        <p:spPr>
          <a:xfrm>
            <a:off x="2192890" y="3624312"/>
            <a:ext cx="575793" cy="689409"/>
          </a:xfrm>
          <a:prstGeom prst="downArrow">
            <a:avLst/>
          </a:prstGeom>
          <a:solidFill>
            <a:schemeClr val="bg1"/>
          </a:solidFill>
          <a:ln>
            <a:solidFill>
              <a:srgbClr val="1D2C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453499" y="1850466"/>
            <a:ext cx="4047155" cy="1889748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73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Obedient Hearer</a:t>
            </a:r>
            <a:endParaRPr lang="en-US" sz="7300" b="1" dirty="0">
              <a:ln w="19050">
                <a:solidFill>
                  <a:srgbClr val="1D2C12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891425" y="1850466"/>
            <a:ext cx="4047155" cy="1889748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73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Forgetful Hearer</a:t>
            </a:r>
            <a:endParaRPr lang="en-US" sz="7300" b="1" dirty="0">
              <a:ln w="19050">
                <a:solidFill>
                  <a:srgbClr val="1D2C12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9889180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686"/>
            <a:ext cx="9176913" cy="68826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13" t="53897"/>
          <a:stretch/>
        </p:blipFill>
        <p:spPr>
          <a:xfrm>
            <a:off x="5867400" y="4164373"/>
            <a:ext cx="3309513" cy="2589783"/>
          </a:xfrm>
          <a:prstGeom prst="rect">
            <a:avLst/>
          </a:prstGeom>
          <a:effectLst>
            <a:softEdge rad="444500"/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8600" y="4685898"/>
            <a:ext cx="2971800" cy="2007973"/>
          </a:xfrm>
          <a:prstGeom prst="rect">
            <a:avLst/>
          </a:prstGeom>
          <a:effectLst>
            <a:softEdge rad="292100"/>
          </a:effectLst>
        </p:spPr>
      </p:pic>
      <p:sp>
        <p:nvSpPr>
          <p:cNvPr id="2" name="Down Arrow 1"/>
          <p:cNvSpPr/>
          <p:nvPr/>
        </p:nvSpPr>
        <p:spPr>
          <a:xfrm>
            <a:off x="2192890" y="3624312"/>
            <a:ext cx="575793" cy="689409"/>
          </a:xfrm>
          <a:prstGeom prst="downArrow">
            <a:avLst/>
          </a:prstGeom>
          <a:solidFill>
            <a:schemeClr val="bg1"/>
          </a:solidFill>
          <a:ln>
            <a:solidFill>
              <a:srgbClr val="1D2C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4661410" y="4863577"/>
            <a:ext cx="4318555" cy="1823576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75000"/>
              </a:lnSpc>
            </a:pPr>
            <a:r>
              <a:rPr lang="en-US" sz="72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Delights in the Commands</a:t>
            </a:r>
            <a:endParaRPr lang="en-US" sz="7200" b="1" dirty="0">
              <a:ln w="19050">
                <a:solidFill>
                  <a:srgbClr val="1D2C12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885889" y="1291851"/>
            <a:ext cx="1905788" cy="1117229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72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Doer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600200" y="304800"/>
            <a:ext cx="7456868" cy="1249573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wrap="square" rtlCol="0" anchor="t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9400" b="1" dirty="0" smtClean="0">
                <a:ln w="28575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Seeing What We Are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53499" y="1850466"/>
            <a:ext cx="4047155" cy="1889748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73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Obedient Hearer</a:t>
            </a:r>
            <a:endParaRPr lang="en-US" sz="7300" b="1" dirty="0">
              <a:ln w="19050">
                <a:solidFill>
                  <a:srgbClr val="1D2C12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0" name="Down Arrow 19"/>
          <p:cNvSpPr/>
          <p:nvPr/>
        </p:nvSpPr>
        <p:spPr>
          <a:xfrm rot="10800000">
            <a:off x="6576641" y="3905655"/>
            <a:ext cx="575793" cy="689409"/>
          </a:xfrm>
          <a:prstGeom prst="downArrow">
            <a:avLst/>
          </a:prstGeom>
          <a:solidFill>
            <a:schemeClr val="bg1"/>
          </a:solidFill>
          <a:ln>
            <a:solidFill>
              <a:srgbClr val="1D2C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96" t="4231" r="3195" b="5857"/>
          <a:stretch/>
        </p:blipFill>
        <p:spPr>
          <a:xfrm>
            <a:off x="516175" y="4371643"/>
            <a:ext cx="3640979" cy="2229171"/>
          </a:xfrm>
          <a:prstGeom prst="rect">
            <a:avLst/>
          </a:prstGeom>
          <a:effectLst>
            <a:softEdge rad="203200"/>
          </a:effectLst>
        </p:spPr>
      </p:pic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200" r="21780"/>
          <a:stretch/>
        </p:blipFill>
        <p:spPr>
          <a:xfrm rot="20757833">
            <a:off x="2275655" y="5310885"/>
            <a:ext cx="961024" cy="1109340"/>
          </a:xfrm>
          <a:prstGeom prst="rect">
            <a:avLst/>
          </a:prstGeom>
          <a:effectLst>
            <a:softEdge rad="254000"/>
          </a:effectLst>
        </p:spPr>
      </p:pic>
      <p:sp>
        <p:nvSpPr>
          <p:cNvPr id="24" name="Down Arrow 23"/>
          <p:cNvSpPr/>
          <p:nvPr/>
        </p:nvSpPr>
        <p:spPr>
          <a:xfrm rot="16200000">
            <a:off x="4432069" y="5480229"/>
            <a:ext cx="499421" cy="770651"/>
          </a:xfrm>
          <a:prstGeom prst="downArrow">
            <a:avLst/>
          </a:prstGeom>
          <a:solidFill>
            <a:schemeClr val="bg1"/>
          </a:solidFill>
          <a:ln>
            <a:solidFill>
              <a:srgbClr val="1D2C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4898323" y="3015815"/>
            <a:ext cx="4062324" cy="1089529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72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Law of Liberty</a:t>
            </a:r>
          </a:p>
        </p:txBody>
      </p:sp>
      <p:sp>
        <p:nvSpPr>
          <p:cNvPr id="26" name="Down Arrow 25"/>
          <p:cNvSpPr/>
          <p:nvPr/>
        </p:nvSpPr>
        <p:spPr>
          <a:xfrm rot="10800000">
            <a:off x="6550887" y="2193519"/>
            <a:ext cx="575793" cy="689409"/>
          </a:xfrm>
          <a:prstGeom prst="downArrow">
            <a:avLst/>
          </a:prstGeom>
          <a:solidFill>
            <a:schemeClr val="bg1"/>
          </a:solidFill>
          <a:ln>
            <a:solidFill>
              <a:srgbClr val="1D2C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Up-Down Arrow 3"/>
          <p:cNvSpPr/>
          <p:nvPr/>
        </p:nvSpPr>
        <p:spPr>
          <a:xfrm rot="3401688">
            <a:off x="4217418" y="3529531"/>
            <a:ext cx="475961" cy="1019920"/>
          </a:xfrm>
          <a:prstGeom prst="upDownArrow">
            <a:avLst/>
          </a:prstGeom>
          <a:solidFill>
            <a:schemeClr val="bg1"/>
          </a:solidFill>
          <a:ln>
            <a:solidFill>
              <a:srgbClr val="121B0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65706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686"/>
            <a:ext cx="9176913" cy="68826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13" t="53897"/>
          <a:stretch/>
        </p:blipFill>
        <p:spPr>
          <a:xfrm>
            <a:off x="5867400" y="4164373"/>
            <a:ext cx="3309513" cy="2589783"/>
          </a:xfrm>
          <a:prstGeom prst="rect">
            <a:avLst/>
          </a:prstGeom>
          <a:effectLst>
            <a:softEdge rad="444500"/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8600" y="4685898"/>
            <a:ext cx="2971800" cy="2007973"/>
          </a:xfrm>
          <a:prstGeom prst="rect">
            <a:avLst/>
          </a:prstGeom>
          <a:effectLst>
            <a:softEdge rad="292100"/>
          </a:effectLst>
        </p:spPr>
      </p:pic>
      <p:sp>
        <p:nvSpPr>
          <p:cNvPr id="6" name="TextBox 5"/>
          <p:cNvSpPr txBox="1"/>
          <p:nvPr/>
        </p:nvSpPr>
        <p:spPr>
          <a:xfrm>
            <a:off x="141668" y="1883859"/>
            <a:ext cx="8915400" cy="5435334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just">
              <a:lnSpc>
                <a:spcPct val="90000"/>
              </a:lnSpc>
            </a:pPr>
            <a:r>
              <a:rPr lang="en-US" sz="64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“But </a:t>
            </a:r>
            <a:r>
              <a:rPr lang="en-US" sz="6400" b="1" dirty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he who looks into </a:t>
            </a:r>
            <a:r>
              <a:rPr lang="en-US" sz="6400" b="1" dirty="0">
                <a:ln w="19050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the perfect law of liberty </a:t>
            </a:r>
            <a:r>
              <a:rPr lang="en-US" sz="6400" b="1" dirty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and continues in it, and is </a:t>
            </a:r>
            <a:r>
              <a:rPr lang="en-US" sz="6400" b="1" dirty="0">
                <a:ln w="19050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not a forgetful hearer but a doer </a:t>
            </a:r>
            <a:r>
              <a:rPr lang="en-US" sz="6400" b="1" dirty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of the work, this one will be </a:t>
            </a:r>
            <a:r>
              <a:rPr lang="en-US" sz="64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blessed </a:t>
            </a:r>
            <a:r>
              <a:rPr lang="en-US" sz="6400" b="1" dirty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in what he does</a:t>
            </a:r>
            <a:r>
              <a:rPr lang="en-US" sz="64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.” (</a:t>
            </a:r>
            <a:r>
              <a:rPr lang="en-US" sz="6400" b="1" dirty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James </a:t>
            </a:r>
            <a:r>
              <a:rPr lang="en-US" sz="64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1:25)</a:t>
            </a:r>
            <a:endParaRPr lang="en-US" sz="6400" b="1" dirty="0">
              <a:ln w="19050">
                <a:solidFill>
                  <a:srgbClr val="121B0B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just">
              <a:lnSpc>
                <a:spcPct val="90000"/>
              </a:lnSpc>
            </a:pPr>
            <a:endParaRPr lang="en-US" sz="6400" b="1" dirty="0">
              <a:ln w="19050">
                <a:solidFill>
                  <a:srgbClr val="121B0B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600200" y="304800"/>
            <a:ext cx="7456868" cy="1249573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wrap="square" rtlCol="0" anchor="t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9400" b="1" dirty="0" smtClean="0">
                <a:ln w="28575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Seeing What We Are</a:t>
            </a:r>
          </a:p>
        </p:txBody>
      </p:sp>
    </p:spTree>
    <p:extLst>
      <p:ext uri="{BB962C8B-B14F-4D97-AF65-F5344CB8AC3E}">
        <p14:creationId xmlns:p14="http://schemas.microsoft.com/office/powerpoint/2010/main" val="4226424540"/>
      </p:ext>
    </p:extLst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686"/>
            <a:ext cx="9176913" cy="68826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13" t="53897"/>
          <a:stretch/>
        </p:blipFill>
        <p:spPr>
          <a:xfrm>
            <a:off x="5867400" y="4164373"/>
            <a:ext cx="3309513" cy="2589783"/>
          </a:xfrm>
          <a:prstGeom prst="rect">
            <a:avLst/>
          </a:prstGeom>
          <a:effectLst>
            <a:softEdge rad="444500"/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8600" y="4685898"/>
            <a:ext cx="2971800" cy="2007973"/>
          </a:xfrm>
          <a:prstGeom prst="rect">
            <a:avLst/>
          </a:prstGeom>
          <a:effectLst>
            <a:softEdge rad="292100"/>
          </a:effectLst>
        </p:spPr>
      </p:pic>
      <p:sp>
        <p:nvSpPr>
          <p:cNvPr id="11" name="TextBox 10"/>
          <p:cNvSpPr txBox="1"/>
          <p:nvPr/>
        </p:nvSpPr>
        <p:spPr>
          <a:xfrm>
            <a:off x="397099" y="914400"/>
            <a:ext cx="8305800" cy="4428135"/>
          </a:xfrm>
          <a:prstGeom prst="rect">
            <a:avLst/>
          </a:prstGeom>
          <a:noFill/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11500" b="1" dirty="0" smtClean="0">
                <a:ln w="28575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Secret #1</a:t>
            </a:r>
          </a:p>
          <a:p>
            <a:pPr algn="ctr">
              <a:lnSpc>
                <a:spcPct val="80000"/>
              </a:lnSpc>
            </a:pPr>
            <a:r>
              <a:rPr lang="en-US" sz="11500" b="1" dirty="0" smtClean="0">
                <a:ln w="28575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The Miracle</a:t>
            </a:r>
          </a:p>
          <a:p>
            <a:pPr algn="ctr">
              <a:lnSpc>
                <a:spcPct val="80000"/>
              </a:lnSpc>
            </a:pPr>
            <a:r>
              <a:rPr lang="en-US" sz="11500" b="1" dirty="0" smtClean="0">
                <a:ln w="28575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of Resurrection </a:t>
            </a:r>
            <a:endParaRPr lang="en-US" sz="9600" b="1" dirty="0" smtClean="0">
              <a:ln w="28575">
                <a:solidFill>
                  <a:srgbClr val="121B0B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39849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686"/>
            <a:ext cx="9176913" cy="68826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13" t="53897"/>
          <a:stretch/>
        </p:blipFill>
        <p:spPr>
          <a:xfrm>
            <a:off x="5867400" y="4164373"/>
            <a:ext cx="3309513" cy="2589783"/>
          </a:xfrm>
          <a:prstGeom prst="rect">
            <a:avLst/>
          </a:prstGeom>
          <a:effectLst>
            <a:softEdge rad="444500"/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8600" y="4685898"/>
            <a:ext cx="2971800" cy="2007973"/>
          </a:xfrm>
          <a:prstGeom prst="rect">
            <a:avLst/>
          </a:prstGeom>
          <a:effectLst>
            <a:softEdge rad="292100"/>
          </a:effectLst>
        </p:spPr>
      </p:pic>
      <p:sp>
        <p:nvSpPr>
          <p:cNvPr id="2" name="Down Arrow 1"/>
          <p:cNvSpPr/>
          <p:nvPr/>
        </p:nvSpPr>
        <p:spPr>
          <a:xfrm>
            <a:off x="2192890" y="3624312"/>
            <a:ext cx="575793" cy="689409"/>
          </a:xfrm>
          <a:prstGeom prst="downArrow">
            <a:avLst/>
          </a:prstGeom>
          <a:solidFill>
            <a:schemeClr val="bg1"/>
          </a:solidFill>
          <a:ln>
            <a:solidFill>
              <a:srgbClr val="1D2C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4661410" y="4863577"/>
            <a:ext cx="4318555" cy="1823576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75000"/>
              </a:lnSpc>
            </a:pPr>
            <a:r>
              <a:rPr lang="en-US" sz="72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Delights in the Commands</a:t>
            </a:r>
            <a:endParaRPr lang="en-US" sz="7200" b="1" dirty="0">
              <a:ln w="19050">
                <a:solidFill>
                  <a:srgbClr val="1D2C12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885889" y="1291851"/>
            <a:ext cx="1905788" cy="1117229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72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Doer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600200" y="304800"/>
            <a:ext cx="7456868" cy="1249573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wrap="square" rtlCol="0" anchor="t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9400" b="1" dirty="0" smtClean="0">
                <a:ln w="28575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Seeing What We Are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53499" y="1850466"/>
            <a:ext cx="4047155" cy="1889748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73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Obedient Hearer</a:t>
            </a:r>
            <a:endParaRPr lang="en-US" sz="7300" b="1" dirty="0">
              <a:ln w="19050">
                <a:solidFill>
                  <a:srgbClr val="1D2C12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0" name="Down Arrow 19"/>
          <p:cNvSpPr/>
          <p:nvPr/>
        </p:nvSpPr>
        <p:spPr>
          <a:xfrm rot="10800000">
            <a:off x="6576641" y="3905655"/>
            <a:ext cx="575793" cy="689409"/>
          </a:xfrm>
          <a:prstGeom prst="downArrow">
            <a:avLst/>
          </a:prstGeom>
          <a:solidFill>
            <a:schemeClr val="bg1"/>
          </a:solidFill>
          <a:ln>
            <a:solidFill>
              <a:srgbClr val="1D2C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96" t="4231" r="3195" b="5857"/>
          <a:stretch/>
        </p:blipFill>
        <p:spPr>
          <a:xfrm>
            <a:off x="516175" y="4371643"/>
            <a:ext cx="3640979" cy="2229171"/>
          </a:xfrm>
          <a:prstGeom prst="rect">
            <a:avLst/>
          </a:prstGeom>
          <a:effectLst>
            <a:softEdge rad="203200"/>
          </a:effectLst>
        </p:spPr>
      </p:pic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200" r="21780"/>
          <a:stretch/>
        </p:blipFill>
        <p:spPr>
          <a:xfrm rot="20757833">
            <a:off x="2275655" y="5310885"/>
            <a:ext cx="961024" cy="1109340"/>
          </a:xfrm>
          <a:prstGeom prst="rect">
            <a:avLst/>
          </a:prstGeom>
          <a:effectLst>
            <a:softEdge rad="254000"/>
          </a:effectLst>
        </p:spPr>
      </p:pic>
      <p:sp>
        <p:nvSpPr>
          <p:cNvPr id="24" name="Down Arrow 23"/>
          <p:cNvSpPr/>
          <p:nvPr/>
        </p:nvSpPr>
        <p:spPr>
          <a:xfrm rot="16200000">
            <a:off x="4432069" y="5480229"/>
            <a:ext cx="499421" cy="770651"/>
          </a:xfrm>
          <a:prstGeom prst="downArrow">
            <a:avLst/>
          </a:prstGeom>
          <a:solidFill>
            <a:schemeClr val="bg1"/>
          </a:solidFill>
          <a:ln>
            <a:solidFill>
              <a:srgbClr val="1D2C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4508074" y="3015815"/>
            <a:ext cx="4452573" cy="1089529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72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Spirit is Liberty</a:t>
            </a:r>
          </a:p>
        </p:txBody>
      </p:sp>
      <p:sp>
        <p:nvSpPr>
          <p:cNvPr id="26" name="Down Arrow 25"/>
          <p:cNvSpPr/>
          <p:nvPr/>
        </p:nvSpPr>
        <p:spPr>
          <a:xfrm rot="10800000">
            <a:off x="6550887" y="2193519"/>
            <a:ext cx="575793" cy="689409"/>
          </a:xfrm>
          <a:prstGeom prst="downArrow">
            <a:avLst/>
          </a:prstGeom>
          <a:solidFill>
            <a:schemeClr val="bg1"/>
          </a:solidFill>
          <a:ln>
            <a:solidFill>
              <a:srgbClr val="1D2C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7943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686"/>
            <a:ext cx="9176913" cy="68826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13" t="53897"/>
          <a:stretch/>
        </p:blipFill>
        <p:spPr>
          <a:xfrm>
            <a:off x="5867400" y="4164373"/>
            <a:ext cx="3309513" cy="2589783"/>
          </a:xfrm>
          <a:prstGeom prst="rect">
            <a:avLst/>
          </a:prstGeom>
          <a:effectLst>
            <a:softEdge rad="444500"/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8600" y="4685898"/>
            <a:ext cx="2971800" cy="2007973"/>
          </a:xfrm>
          <a:prstGeom prst="rect">
            <a:avLst/>
          </a:prstGeom>
          <a:effectLst>
            <a:softEdge rad="292100"/>
          </a:effectLst>
        </p:spPr>
      </p:pic>
      <p:sp>
        <p:nvSpPr>
          <p:cNvPr id="6" name="TextBox 5"/>
          <p:cNvSpPr txBox="1"/>
          <p:nvPr/>
        </p:nvSpPr>
        <p:spPr>
          <a:xfrm>
            <a:off x="478933" y="1883859"/>
            <a:ext cx="8186134" cy="3774110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just">
              <a:lnSpc>
                <a:spcPct val="90000"/>
              </a:lnSpc>
            </a:pPr>
            <a:r>
              <a:rPr lang="en-US" sz="66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“For </a:t>
            </a:r>
            <a:r>
              <a:rPr lang="en-US" sz="6600" b="1" dirty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this is the love of God, that we keep His commandments. </a:t>
            </a:r>
            <a:r>
              <a:rPr lang="en-US" sz="6600" b="1" dirty="0">
                <a:ln w="19050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And His commandments are not </a:t>
            </a:r>
            <a:r>
              <a:rPr lang="en-US" sz="6600" b="1" dirty="0" smtClean="0">
                <a:ln w="19050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burdensome</a:t>
            </a:r>
            <a:r>
              <a:rPr lang="en-US" sz="66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.” (1 John 5:3)</a:t>
            </a:r>
            <a:endParaRPr lang="en-US" sz="6600" b="1" dirty="0">
              <a:ln w="19050">
                <a:solidFill>
                  <a:srgbClr val="121B0B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600200" y="304800"/>
            <a:ext cx="7456868" cy="1249573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wrap="square" rtlCol="0" anchor="t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9400" b="1" dirty="0" smtClean="0">
                <a:ln w="28575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Seeing What We Are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714500" y="5657687"/>
            <a:ext cx="5638800" cy="1006429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just">
              <a:lnSpc>
                <a:spcPct val="90000"/>
              </a:lnSpc>
            </a:pPr>
            <a:r>
              <a:rPr lang="en-US" sz="6600" b="1" dirty="0" smtClean="0">
                <a:ln w="19050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“burden” </a:t>
            </a:r>
            <a:r>
              <a:rPr lang="en-US" sz="66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--</a:t>
            </a:r>
            <a:r>
              <a:rPr lang="en-US" sz="6600" b="1" dirty="0">
                <a:ln w="19050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6600" b="1" dirty="0" smtClean="0">
                <a:ln w="19050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Obligation</a:t>
            </a:r>
            <a:endParaRPr lang="en-US" sz="6600" b="1" dirty="0">
              <a:ln w="19050">
                <a:solidFill>
                  <a:srgbClr val="121B0B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5787256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686"/>
            <a:ext cx="9176913" cy="68826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13" t="53897"/>
          <a:stretch/>
        </p:blipFill>
        <p:spPr>
          <a:xfrm>
            <a:off x="5867400" y="4164373"/>
            <a:ext cx="3309513" cy="2589783"/>
          </a:xfrm>
          <a:prstGeom prst="rect">
            <a:avLst/>
          </a:prstGeom>
          <a:effectLst>
            <a:softEdge rad="444500"/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8600" y="4685898"/>
            <a:ext cx="2971800" cy="2007973"/>
          </a:xfrm>
          <a:prstGeom prst="rect">
            <a:avLst/>
          </a:prstGeom>
          <a:effectLst>
            <a:softEdge rad="292100"/>
          </a:effectLst>
        </p:spPr>
      </p:pic>
      <p:sp>
        <p:nvSpPr>
          <p:cNvPr id="6" name="TextBox 5"/>
          <p:cNvSpPr txBox="1"/>
          <p:nvPr/>
        </p:nvSpPr>
        <p:spPr>
          <a:xfrm>
            <a:off x="478933" y="1883859"/>
            <a:ext cx="8186134" cy="1945917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just">
              <a:lnSpc>
                <a:spcPct val="90000"/>
              </a:lnSpc>
            </a:pPr>
            <a:r>
              <a:rPr lang="en-US" sz="66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A intensely desire to keep the Word of God because I…</a:t>
            </a:r>
            <a:endParaRPr lang="en-US" sz="6600" b="1" dirty="0">
              <a:ln w="19050">
                <a:solidFill>
                  <a:srgbClr val="121B0B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600200" y="304800"/>
            <a:ext cx="7456868" cy="1249573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wrap="square" rtlCol="0" anchor="t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9400" b="1" dirty="0" smtClean="0">
                <a:ln w="28575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Seeing What We Are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752600" y="4026644"/>
            <a:ext cx="5638800" cy="1031821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just">
              <a:lnSpc>
                <a:spcPct val="90000"/>
              </a:lnSpc>
            </a:pPr>
            <a:r>
              <a:rPr lang="en-US" sz="66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“have to” -- </a:t>
            </a:r>
            <a:r>
              <a:rPr lang="en-US" sz="6600" b="1" dirty="0" smtClean="0">
                <a:ln w="19050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Obligation</a:t>
            </a:r>
            <a:endParaRPr lang="en-US" sz="6600" b="1" dirty="0">
              <a:ln w="19050">
                <a:solidFill>
                  <a:srgbClr val="121B0B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290293" y="5103110"/>
            <a:ext cx="4563414" cy="1031821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just">
              <a:lnSpc>
                <a:spcPct val="90000"/>
              </a:lnSpc>
            </a:pPr>
            <a:r>
              <a:rPr lang="en-US" sz="66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“get to”</a:t>
            </a:r>
            <a:r>
              <a:rPr lang="en-US" sz="6600" b="1" dirty="0" smtClean="0">
                <a:ln w="19050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66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--</a:t>
            </a:r>
            <a:r>
              <a:rPr lang="en-US" sz="6600" b="1" dirty="0" smtClean="0">
                <a:ln w="19050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Liberty</a:t>
            </a:r>
            <a:r>
              <a:rPr lang="en-US" sz="66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endParaRPr lang="en-US" sz="6600" b="1" dirty="0">
              <a:ln w="19050">
                <a:solidFill>
                  <a:srgbClr val="121B0B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9211461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686"/>
            <a:ext cx="9176913" cy="68826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13" t="53897"/>
          <a:stretch/>
        </p:blipFill>
        <p:spPr>
          <a:xfrm>
            <a:off x="5867400" y="4164373"/>
            <a:ext cx="3309513" cy="2589783"/>
          </a:xfrm>
          <a:prstGeom prst="rect">
            <a:avLst/>
          </a:prstGeom>
          <a:effectLst>
            <a:softEdge rad="444500"/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8600" y="4685898"/>
            <a:ext cx="2971800" cy="2007973"/>
          </a:xfrm>
          <a:prstGeom prst="rect">
            <a:avLst/>
          </a:prstGeom>
          <a:effectLst>
            <a:softEdge rad="292100"/>
          </a:effectLst>
        </p:spPr>
      </p:pic>
      <p:sp>
        <p:nvSpPr>
          <p:cNvPr id="2" name="Down Arrow 1"/>
          <p:cNvSpPr/>
          <p:nvPr/>
        </p:nvSpPr>
        <p:spPr>
          <a:xfrm>
            <a:off x="2192890" y="3624312"/>
            <a:ext cx="575793" cy="689409"/>
          </a:xfrm>
          <a:prstGeom prst="downArrow">
            <a:avLst/>
          </a:prstGeom>
          <a:solidFill>
            <a:schemeClr val="bg1"/>
          </a:solidFill>
          <a:ln>
            <a:solidFill>
              <a:srgbClr val="1D2C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4661410" y="4863577"/>
            <a:ext cx="4318555" cy="1823576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75000"/>
              </a:lnSpc>
            </a:pPr>
            <a:r>
              <a:rPr lang="en-US" sz="72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Delights in the Commands</a:t>
            </a:r>
            <a:endParaRPr lang="en-US" sz="7200" b="1" dirty="0">
              <a:ln w="19050">
                <a:solidFill>
                  <a:srgbClr val="1D2C12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334788" y="1277487"/>
            <a:ext cx="2971800" cy="1117229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72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Legalism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600200" y="304800"/>
            <a:ext cx="7456868" cy="1249573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wrap="square" rtlCol="0" anchor="t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9400" b="1" dirty="0" smtClean="0">
                <a:ln w="28575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Seeing What We Are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53499" y="1850466"/>
            <a:ext cx="4047155" cy="1889748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73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Obedient Hearer</a:t>
            </a:r>
            <a:endParaRPr lang="en-US" sz="7300" b="1" dirty="0">
              <a:ln w="19050">
                <a:solidFill>
                  <a:srgbClr val="1D2C12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0" name="Down Arrow 19"/>
          <p:cNvSpPr/>
          <p:nvPr/>
        </p:nvSpPr>
        <p:spPr>
          <a:xfrm rot="10800000">
            <a:off x="6576641" y="3905655"/>
            <a:ext cx="575793" cy="689409"/>
          </a:xfrm>
          <a:prstGeom prst="downArrow">
            <a:avLst/>
          </a:prstGeom>
          <a:solidFill>
            <a:schemeClr val="bg1"/>
          </a:solidFill>
          <a:ln>
            <a:solidFill>
              <a:srgbClr val="1D2C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96" t="4231" r="3195" b="5857"/>
          <a:stretch/>
        </p:blipFill>
        <p:spPr>
          <a:xfrm>
            <a:off x="516175" y="4371643"/>
            <a:ext cx="3640979" cy="2229171"/>
          </a:xfrm>
          <a:prstGeom prst="rect">
            <a:avLst/>
          </a:prstGeom>
          <a:effectLst>
            <a:softEdge rad="203200"/>
          </a:effectLst>
        </p:spPr>
      </p:pic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200" r="21780"/>
          <a:stretch/>
        </p:blipFill>
        <p:spPr>
          <a:xfrm rot="20757833">
            <a:off x="2275655" y="5310885"/>
            <a:ext cx="961024" cy="1109340"/>
          </a:xfrm>
          <a:prstGeom prst="rect">
            <a:avLst/>
          </a:prstGeom>
          <a:effectLst>
            <a:softEdge rad="254000"/>
          </a:effectLst>
        </p:spPr>
      </p:pic>
      <p:sp>
        <p:nvSpPr>
          <p:cNvPr id="24" name="Down Arrow 23"/>
          <p:cNvSpPr/>
          <p:nvPr/>
        </p:nvSpPr>
        <p:spPr>
          <a:xfrm rot="16200000">
            <a:off x="4432069" y="5480229"/>
            <a:ext cx="499421" cy="770651"/>
          </a:xfrm>
          <a:prstGeom prst="downArrow">
            <a:avLst/>
          </a:prstGeom>
          <a:solidFill>
            <a:schemeClr val="bg1"/>
          </a:solidFill>
          <a:ln>
            <a:solidFill>
              <a:srgbClr val="1D2C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5144639" y="2943301"/>
            <a:ext cx="3439795" cy="1117229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72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Obligation</a:t>
            </a:r>
          </a:p>
        </p:txBody>
      </p:sp>
      <p:sp>
        <p:nvSpPr>
          <p:cNvPr id="26" name="Down Arrow 25"/>
          <p:cNvSpPr/>
          <p:nvPr/>
        </p:nvSpPr>
        <p:spPr>
          <a:xfrm rot="10800000">
            <a:off x="6550887" y="2193519"/>
            <a:ext cx="575793" cy="689409"/>
          </a:xfrm>
          <a:prstGeom prst="downArrow">
            <a:avLst/>
          </a:prstGeom>
          <a:solidFill>
            <a:schemeClr val="bg1"/>
          </a:solidFill>
          <a:ln>
            <a:solidFill>
              <a:srgbClr val="1D2C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21134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686"/>
            <a:ext cx="9176913" cy="68826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13" t="53897"/>
          <a:stretch/>
        </p:blipFill>
        <p:spPr>
          <a:xfrm>
            <a:off x="5867400" y="4164373"/>
            <a:ext cx="3309513" cy="2589783"/>
          </a:xfrm>
          <a:prstGeom prst="rect">
            <a:avLst/>
          </a:prstGeom>
          <a:effectLst>
            <a:softEdge rad="444500"/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8600" y="4685898"/>
            <a:ext cx="2971800" cy="2007973"/>
          </a:xfrm>
          <a:prstGeom prst="rect">
            <a:avLst/>
          </a:prstGeom>
          <a:effectLst>
            <a:softEdge rad="292100"/>
          </a:effectLst>
        </p:spPr>
      </p:pic>
      <p:sp>
        <p:nvSpPr>
          <p:cNvPr id="2" name="Down Arrow 1"/>
          <p:cNvSpPr/>
          <p:nvPr/>
        </p:nvSpPr>
        <p:spPr>
          <a:xfrm>
            <a:off x="2192890" y="3624312"/>
            <a:ext cx="575793" cy="689409"/>
          </a:xfrm>
          <a:prstGeom prst="downArrow">
            <a:avLst/>
          </a:prstGeom>
          <a:solidFill>
            <a:schemeClr val="bg1"/>
          </a:solidFill>
          <a:ln>
            <a:solidFill>
              <a:srgbClr val="1D2C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4661410" y="4863577"/>
            <a:ext cx="4318555" cy="1823576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75000"/>
              </a:lnSpc>
            </a:pPr>
            <a:r>
              <a:rPr lang="en-US" sz="72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Delights in the Commands</a:t>
            </a:r>
            <a:endParaRPr lang="en-US" sz="7200" b="1" dirty="0">
              <a:ln w="19050">
                <a:solidFill>
                  <a:srgbClr val="1D2C12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827187" y="1292276"/>
            <a:ext cx="4023191" cy="1117229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72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Cheerful Doer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600200" y="304800"/>
            <a:ext cx="7456868" cy="1249573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wrap="square" rtlCol="0" anchor="t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9400" b="1" dirty="0" smtClean="0">
                <a:ln w="28575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Seeing What We Are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53499" y="1850466"/>
            <a:ext cx="4047155" cy="1889748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73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Obedient Hearer</a:t>
            </a:r>
            <a:endParaRPr lang="en-US" sz="7300" b="1" dirty="0">
              <a:ln w="19050">
                <a:solidFill>
                  <a:srgbClr val="1D2C12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0" name="Down Arrow 19"/>
          <p:cNvSpPr/>
          <p:nvPr/>
        </p:nvSpPr>
        <p:spPr>
          <a:xfrm rot="10800000">
            <a:off x="6576641" y="3905655"/>
            <a:ext cx="575793" cy="689409"/>
          </a:xfrm>
          <a:prstGeom prst="downArrow">
            <a:avLst/>
          </a:prstGeom>
          <a:solidFill>
            <a:schemeClr val="bg1"/>
          </a:solidFill>
          <a:ln>
            <a:solidFill>
              <a:srgbClr val="1D2C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96" t="4231" r="3195" b="5857"/>
          <a:stretch/>
        </p:blipFill>
        <p:spPr>
          <a:xfrm>
            <a:off x="516175" y="4371643"/>
            <a:ext cx="3640979" cy="2229171"/>
          </a:xfrm>
          <a:prstGeom prst="rect">
            <a:avLst/>
          </a:prstGeom>
          <a:effectLst>
            <a:softEdge rad="203200"/>
          </a:effectLst>
        </p:spPr>
      </p:pic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200" r="21780"/>
          <a:stretch/>
        </p:blipFill>
        <p:spPr>
          <a:xfrm rot="20757833">
            <a:off x="2275655" y="5310885"/>
            <a:ext cx="961024" cy="1109340"/>
          </a:xfrm>
          <a:prstGeom prst="rect">
            <a:avLst/>
          </a:prstGeom>
          <a:effectLst>
            <a:softEdge rad="254000"/>
          </a:effectLst>
        </p:spPr>
      </p:pic>
      <p:sp>
        <p:nvSpPr>
          <p:cNvPr id="24" name="Down Arrow 23"/>
          <p:cNvSpPr/>
          <p:nvPr/>
        </p:nvSpPr>
        <p:spPr>
          <a:xfrm rot="16200000">
            <a:off x="4432069" y="5480229"/>
            <a:ext cx="499421" cy="770651"/>
          </a:xfrm>
          <a:prstGeom prst="downArrow">
            <a:avLst/>
          </a:prstGeom>
          <a:solidFill>
            <a:schemeClr val="bg1"/>
          </a:solidFill>
          <a:ln>
            <a:solidFill>
              <a:srgbClr val="1D2C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4898323" y="3015815"/>
            <a:ext cx="4062324" cy="1089529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72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Law of Liberty</a:t>
            </a:r>
          </a:p>
        </p:txBody>
      </p:sp>
      <p:sp>
        <p:nvSpPr>
          <p:cNvPr id="26" name="Down Arrow 25"/>
          <p:cNvSpPr/>
          <p:nvPr/>
        </p:nvSpPr>
        <p:spPr>
          <a:xfrm rot="10800000">
            <a:off x="6550887" y="2193519"/>
            <a:ext cx="575793" cy="689409"/>
          </a:xfrm>
          <a:prstGeom prst="downArrow">
            <a:avLst/>
          </a:prstGeom>
          <a:solidFill>
            <a:schemeClr val="bg1"/>
          </a:solidFill>
          <a:ln>
            <a:solidFill>
              <a:srgbClr val="1D2C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Up-Down Arrow 3"/>
          <p:cNvSpPr/>
          <p:nvPr/>
        </p:nvSpPr>
        <p:spPr>
          <a:xfrm rot="3401688">
            <a:off x="4217418" y="3529531"/>
            <a:ext cx="475961" cy="1019920"/>
          </a:xfrm>
          <a:prstGeom prst="upDownArrow">
            <a:avLst/>
          </a:prstGeom>
          <a:solidFill>
            <a:schemeClr val="bg1"/>
          </a:solidFill>
          <a:ln>
            <a:solidFill>
              <a:srgbClr val="121B0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11911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686"/>
            <a:ext cx="9176913" cy="68826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13" t="53897"/>
          <a:stretch/>
        </p:blipFill>
        <p:spPr>
          <a:xfrm>
            <a:off x="5867400" y="4164373"/>
            <a:ext cx="3309513" cy="2589783"/>
          </a:xfrm>
          <a:prstGeom prst="rect">
            <a:avLst/>
          </a:prstGeom>
          <a:effectLst>
            <a:softEdge rad="444500"/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8600" y="4685898"/>
            <a:ext cx="2971800" cy="2007973"/>
          </a:xfrm>
          <a:prstGeom prst="rect">
            <a:avLst/>
          </a:prstGeom>
          <a:effectLst>
            <a:softEdge rad="292100"/>
          </a:effectLst>
        </p:spPr>
      </p:pic>
      <p:sp>
        <p:nvSpPr>
          <p:cNvPr id="11" name="TextBox 10"/>
          <p:cNvSpPr txBox="1"/>
          <p:nvPr/>
        </p:nvSpPr>
        <p:spPr>
          <a:xfrm>
            <a:off x="381000" y="463684"/>
            <a:ext cx="8305800" cy="6235553"/>
          </a:xfrm>
          <a:prstGeom prst="rect">
            <a:avLst/>
          </a:prstGeom>
          <a:noFill/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11500" b="1" dirty="0" smtClean="0">
                <a:ln w="28575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Secret #3</a:t>
            </a:r>
          </a:p>
          <a:p>
            <a:pPr algn="ctr">
              <a:lnSpc>
                <a:spcPct val="80000"/>
              </a:lnSpc>
            </a:pPr>
            <a:r>
              <a:rPr lang="en-US" sz="9600" b="1" dirty="0" smtClean="0">
                <a:ln w="28575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Coming to be in experience what we are already in our innermost being</a:t>
            </a:r>
            <a:endParaRPr lang="en-US" sz="8800" b="1" dirty="0" smtClean="0">
              <a:ln w="28575">
                <a:solidFill>
                  <a:srgbClr val="121B0B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828942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686"/>
            <a:ext cx="9176913" cy="68826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13" t="53897"/>
          <a:stretch/>
        </p:blipFill>
        <p:spPr>
          <a:xfrm>
            <a:off x="5867400" y="4164373"/>
            <a:ext cx="3309513" cy="2589783"/>
          </a:xfrm>
          <a:prstGeom prst="rect">
            <a:avLst/>
          </a:prstGeom>
          <a:effectLst>
            <a:softEdge rad="444500"/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8600" y="4685898"/>
            <a:ext cx="2971800" cy="2007973"/>
          </a:xfrm>
          <a:prstGeom prst="rect">
            <a:avLst/>
          </a:prstGeom>
          <a:effectLst>
            <a:softEdge rad="292100"/>
          </a:effectLst>
        </p:spPr>
      </p:pic>
      <p:sp>
        <p:nvSpPr>
          <p:cNvPr id="6" name="TextBox 5"/>
          <p:cNvSpPr txBox="1"/>
          <p:nvPr/>
        </p:nvSpPr>
        <p:spPr>
          <a:xfrm>
            <a:off x="898312" y="4476685"/>
            <a:ext cx="7391400" cy="2563779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8800" b="1" dirty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L</a:t>
            </a:r>
            <a:r>
              <a:rPr lang="en-US" sz="88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ive in the light of the truth of the Scriptures</a:t>
            </a:r>
            <a:endParaRPr lang="en-US" sz="8800" b="1" dirty="0">
              <a:ln w="19050">
                <a:solidFill>
                  <a:srgbClr val="121B0B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030122" y="246954"/>
            <a:ext cx="6961478" cy="1323439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wrap="square" rtlCol="0" anchor="t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10000" b="1" dirty="0" smtClean="0">
                <a:ln w="28575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Living in the Light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4523" y="1469882"/>
            <a:ext cx="3718753" cy="2851086"/>
          </a:xfrm>
          <a:prstGeom prst="rect">
            <a:avLst/>
          </a:prstGeom>
          <a:effectLst>
            <a:softEdge rad="190500"/>
          </a:effectLst>
        </p:spPr>
      </p:pic>
    </p:spTree>
    <p:extLst>
      <p:ext uri="{BB962C8B-B14F-4D97-AF65-F5344CB8AC3E}">
        <p14:creationId xmlns:p14="http://schemas.microsoft.com/office/powerpoint/2010/main" val="4058694705"/>
      </p:ext>
    </p:extLst>
  </p:cSld>
  <p:clrMapOvr>
    <a:masterClrMapping/>
  </p:clrMapOvr>
  <p:transition spd="slow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686"/>
            <a:ext cx="9176913" cy="68826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13" t="53897"/>
          <a:stretch/>
        </p:blipFill>
        <p:spPr>
          <a:xfrm>
            <a:off x="5867400" y="4164373"/>
            <a:ext cx="3309513" cy="2589783"/>
          </a:xfrm>
          <a:prstGeom prst="rect">
            <a:avLst/>
          </a:prstGeom>
          <a:effectLst>
            <a:softEdge rad="444500"/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8600" y="4685898"/>
            <a:ext cx="2971800" cy="2007973"/>
          </a:xfrm>
          <a:prstGeom prst="rect">
            <a:avLst/>
          </a:prstGeom>
          <a:effectLst>
            <a:softEdge rad="292100"/>
          </a:effectLst>
        </p:spPr>
      </p:pic>
      <p:sp>
        <p:nvSpPr>
          <p:cNvPr id="6" name="TextBox 5"/>
          <p:cNvSpPr txBox="1"/>
          <p:nvPr/>
        </p:nvSpPr>
        <p:spPr>
          <a:xfrm>
            <a:off x="1801522" y="2435053"/>
            <a:ext cx="5540956" cy="1729320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115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1 John 1:6-7</a:t>
            </a:r>
            <a:endParaRPr lang="en-US" sz="11500" b="1" dirty="0">
              <a:ln w="19050">
                <a:solidFill>
                  <a:srgbClr val="121B0B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030122" y="246954"/>
            <a:ext cx="6961478" cy="1323439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wrap="square" rtlCol="0" anchor="t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10000" b="1" dirty="0" smtClean="0">
                <a:ln w="28575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Living in the Light</a:t>
            </a:r>
          </a:p>
        </p:txBody>
      </p:sp>
    </p:spTree>
    <p:extLst>
      <p:ext uri="{BB962C8B-B14F-4D97-AF65-F5344CB8AC3E}">
        <p14:creationId xmlns:p14="http://schemas.microsoft.com/office/powerpoint/2010/main" val="209765833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686"/>
            <a:ext cx="9176913" cy="68826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13" t="53897"/>
          <a:stretch/>
        </p:blipFill>
        <p:spPr>
          <a:xfrm>
            <a:off x="5867400" y="4164373"/>
            <a:ext cx="3309513" cy="2589783"/>
          </a:xfrm>
          <a:prstGeom prst="rect">
            <a:avLst/>
          </a:prstGeom>
          <a:effectLst>
            <a:softEdge rad="444500"/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8600" y="4685898"/>
            <a:ext cx="2971800" cy="2007973"/>
          </a:xfrm>
          <a:prstGeom prst="rect">
            <a:avLst/>
          </a:prstGeom>
          <a:effectLst>
            <a:softEdge rad="292100"/>
          </a:effectLst>
        </p:spPr>
      </p:pic>
      <p:sp>
        <p:nvSpPr>
          <p:cNvPr id="13" name="TextBox 12"/>
          <p:cNvSpPr txBox="1"/>
          <p:nvPr/>
        </p:nvSpPr>
        <p:spPr>
          <a:xfrm>
            <a:off x="130756" y="1815709"/>
            <a:ext cx="8915400" cy="4108817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just">
              <a:lnSpc>
                <a:spcPct val="90000"/>
              </a:lnSpc>
            </a:pPr>
            <a:r>
              <a:rPr lang="en-US" sz="72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“If </a:t>
            </a:r>
            <a:r>
              <a:rPr lang="en-US" sz="7200" b="1" dirty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we say that we have fellowship with Him, and walk in darkness, we lie and do not practice the truth</a:t>
            </a:r>
            <a:r>
              <a:rPr lang="en-US" sz="72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.</a:t>
            </a:r>
            <a:endParaRPr lang="en-US" sz="7200" b="1" dirty="0">
              <a:ln w="19050">
                <a:solidFill>
                  <a:srgbClr val="121B0B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030122" y="246954"/>
            <a:ext cx="6961478" cy="1323439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wrap="square" rtlCol="0" anchor="t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10000" b="1" dirty="0" smtClean="0">
                <a:ln w="28575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Living in the Light</a:t>
            </a:r>
          </a:p>
        </p:txBody>
      </p:sp>
    </p:spTree>
    <p:extLst>
      <p:ext uri="{BB962C8B-B14F-4D97-AF65-F5344CB8AC3E}">
        <p14:creationId xmlns:p14="http://schemas.microsoft.com/office/powerpoint/2010/main" val="2093006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strips dir="rd"/>
      </p:transition>
    </mc:Choice>
    <mc:Fallback xmlns="">
      <p:transition spd="slow">
        <p:strips dir="rd"/>
      </p:transition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686"/>
            <a:ext cx="9176913" cy="68826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13" t="53897"/>
          <a:stretch/>
        </p:blipFill>
        <p:spPr>
          <a:xfrm>
            <a:off x="5867400" y="4164373"/>
            <a:ext cx="3309513" cy="2589783"/>
          </a:xfrm>
          <a:prstGeom prst="rect">
            <a:avLst/>
          </a:prstGeom>
          <a:effectLst>
            <a:softEdge rad="444500"/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8600" y="4685898"/>
            <a:ext cx="2971800" cy="2007973"/>
          </a:xfrm>
          <a:prstGeom prst="rect">
            <a:avLst/>
          </a:prstGeom>
          <a:effectLst>
            <a:softEdge rad="292100"/>
          </a:effectLst>
        </p:spPr>
      </p:pic>
      <p:sp>
        <p:nvSpPr>
          <p:cNvPr id="13" name="TextBox 12"/>
          <p:cNvSpPr txBox="1"/>
          <p:nvPr/>
        </p:nvSpPr>
        <p:spPr>
          <a:xfrm>
            <a:off x="130756" y="1842033"/>
            <a:ext cx="8915400" cy="5106013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just">
              <a:lnSpc>
                <a:spcPct val="90000"/>
              </a:lnSpc>
            </a:pPr>
            <a:r>
              <a:rPr lang="en-US" sz="72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“But </a:t>
            </a:r>
            <a:r>
              <a:rPr lang="en-US" sz="7200" b="1" dirty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if we walk in the light as He is in the light, we have fellowship with one another, and the blood of Jesus Christ His Son cleanses us from all sin</a:t>
            </a:r>
            <a:r>
              <a:rPr lang="en-US" sz="72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.”</a:t>
            </a:r>
            <a:endParaRPr lang="en-US" sz="7200" b="1" dirty="0">
              <a:ln w="19050">
                <a:solidFill>
                  <a:srgbClr val="121B0B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030122" y="246954"/>
            <a:ext cx="6961478" cy="1323439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wrap="square" rtlCol="0" anchor="t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10000" b="1" dirty="0" smtClean="0">
                <a:ln w="28575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Living in the Light</a:t>
            </a:r>
          </a:p>
        </p:txBody>
      </p:sp>
    </p:spTree>
    <p:extLst>
      <p:ext uri="{BB962C8B-B14F-4D97-AF65-F5344CB8AC3E}">
        <p14:creationId xmlns:p14="http://schemas.microsoft.com/office/powerpoint/2010/main" val="205601395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686"/>
            <a:ext cx="9176913" cy="68826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13" t="53897"/>
          <a:stretch/>
        </p:blipFill>
        <p:spPr>
          <a:xfrm>
            <a:off x="5867400" y="4164373"/>
            <a:ext cx="3309513" cy="2589783"/>
          </a:xfrm>
          <a:prstGeom prst="rect">
            <a:avLst/>
          </a:prstGeom>
          <a:effectLst>
            <a:softEdge rad="444500"/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8600" y="4685898"/>
            <a:ext cx="2971800" cy="2007973"/>
          </a:xfrm>
          <a:prstGeom prst="rect">
            <a:avLst/>
          </a:prstGeom>
          <a:effectLst>
            <a:softEdge rad="292100"/>
          </a:effectLst>
        </p:spPr>
      </p:pic>
      <p:sp>
        <p:nvSpPr>
          <p:cNvPr id="2" name="Down Arrow 1"/>
          <p:cNvSpPr/>
          <p:nvPr/>
        </p:nvSpPr>
        <p:spPr>
          <a:xfrm>
            <a:off x="2200424" y="2463878"/>
            <a:ext cx="575793" cy="689409"/>
          </a:xfrm>
          <a:prstGeom prst="downArrow">
            <a:avLst/>
          </a:prstGeom>
          <a:solidFill>
            <a:schemeClr val="bg1"/>
          </a:solidFill>
          <a:ln>
            <a:solidFill>
              <a:srgbClr val="1D2C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5430964" y="4370158"/>
            <a:ext cx="3856001" cy="1231106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Dead Body</a:t>
            </a:r>
            <a:endParaRPr lang="en-US" sz="8000" b="1" dirty="0">
              <a:ln w="19050">
                <a:solidFill>
                  <a:srgbClr val="1D2C12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4" name="Down Arrow 13"/>
          <p:cNvSpPr/>
          <p:nvPr/>
        </p:nvSpPr>
        <p:spPr>
          <a:xfrm rot="16200000">
            <a:off x="4856258" y="4418990"/>
            <a:ext cx="575793" cy="827977"/>
          </a:xfrm>
          <a:prstGeom prst="downArrow">
            <a:avLst/>
          </a:prstGeom>
          <a:solidFill>
            <a:schemeClr val="bg1"/>
          </a:solidFill>
          <a:ln>
            <a:solidFill>
              <a:srgbClr val="1D2C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71465" y="3277551"/>
            <a:ext cx="4624558" cy="3416320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Eternal Life</a:t>
            </a:r>
          </a:p>
          <a:p>
            <a:pPr algn="ctr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Christ </a:t>
            </a:r>
            <a:r>
              <a:rPr lang="en-US" sz="8000" b="1" dirty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in </a:t>
            </a:r>
            <a:r>
              <a:rPr lang="en-US" sz="80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you</a:t>
            </a:r>
          </a:p>
          <a:p>
            <a:pPr algn="ctr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New Life</a:t>
            </a:r>
            <a:endParaRPr lang="en-US" sz="8000" b="1" dirty="0">
              <a:ln w="19050">
                <a:solidFill>
                  <a:srgbClr val="1D2C12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12144" y="1544154"/>
            <a:ext cx="2743200" cy="1231106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Believe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514600" y="269215"/>
            <a:ext cx="5847755" cy="1596591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wrap="square" rtlCol="0" anchor="t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11500" b="1" dirty="0" smtClean="0">
                <a:ln w="28575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The Problem</a:t>
            </a:r>
          </a:p>
        </p:txBody>
      </p:sp>
    </p:spTree>
    <p:extLst>
      <p:ext uri="{BB962C8B-B14F-4D97-AF65-F5344CB8AC3E}">
        <p14:creationId xmlns:p14="http://schemas.microsoft.com/office/powerpoint/2010/main" val="1948683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 dir="r"/>
      </p:transition>
    </mc:Choice>
    <mc:Fallback xmlns="">
      <p:transition spd="slow">
        <p:wipe dir="r"/>
      </p:transition>
    </mc:Fallback>
  </mc:AlternateContent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686"/>
            <a:ext cx="9176913" cy="68826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13" t="53897"/>
          <a:stretch/>
        </p:blipFill>
        <p:spPr>
          <a:xfrm>
            <a:off x="5867400" y="4164373"/>
            <a:ext cx="3309513" cy="2589783"/>
          </a:xfrm>
          <a:prstGeom prst="rect">
            <a:avLst/>
          </a:prstGeom>
          <a:effectLst>
            <a:softEdge rad="444500"/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8600" y="4685898"/>
            <a:ext cx="2971800" cy="2007973"/>
          </a:xfrm>
          <a:prstGeom prst="rect">
            <a:avLst/>
          </a:prstGeom>
          <a:effectLst>
            <a:softEdge rad="292100"/>
          </a:effectLst>
        </p:spPr>
      </p:pic>
      <p:sp>
        <p:nvSpPr>
          <p:cNvPr id="13" name="TextBox 12"/>
          <p:cNvSpPr txBox="1"/>
          <p:nvPr/>
        </p:nvSpPr>
        <p:spPr>
          <a:xfrm>
            <a:off x="130756" y="1815709"/>
            <a:ext cx="8915400" cy="2114425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just">
              <a:lnSpc>
                <a:spcPct val="90000"/>
              </a:lnSpc>
            </a:pPr>
            <a:r>
              <a:rPr lang="en-US" sz="72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“If </a:t>
            </a:r>
            <a:r>
              <a:rPr lang="en-US" sz="7200" b="1" dirty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we say that we have </a:t>
            </a:r>
            <a:r>
              <a:rPr lang="en-US" sz="7200" b="1" dirty="0">
                <a:ln w="19050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fellowship</a:t>
            </a:r>
            <a:r>
              <a:rPr lang="en-US" sz="7200" b="1" dirty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with Him</a:t>
            </a:r>
            <a:r>
              <a:rPr lang="en-US" sz="72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,” (1:6a)</a:t>
            </a:r>
            <a:endParaRPr lang="en-US" sz="7200" b="1" dirty="0">
              <a:ln w="19050">
                <a:solidFill>
                  <a:srgbClr val="121B0B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030122" y="246954"/>
            <a:ext cx="6961478" cy="1323439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wrap="square" rtlCol="0" anchor="t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10000" b="1" dirty="0" smtClean="0">
                <a:ln w="28575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Living in the Light</a:t>
            </a:r>
          </a:p>
        </p:txBody>
      </p:sp>
    </p:spTree>
    <p:extLst>
      <p:ext uri="{BB962C8B-B14F-4D97-AF65-F5344CB8AC3E}">
        <p14:creationId xmlns:p14="http://schemas.microsoft.com/office/powerpoint/2010/main" val="159022224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0089"/>
            <a:ext cx="9176913" cy="68826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13" t="53897"/>
          <a:stretch/>
        </p:blipFill>
        <p:spPr>
          <a:xfrm>
            <a:off x="5867400" y="4164373"/>
            <a:ext cx="3309513" cy="2589783"/>
          </a:xfrm>
          <a:prstGeom prst="rect">
            <a:avLst/>
          </a:prstGeom>
          <a:effectLst>
            <a:softEdge rad="444500"/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8600" y="4685898"/>
            <a:ext cx="2971800" cy="2007973"/>
          </a:xfrm>
          <a:prstGeom prst="rect">
            <a:avLst/>
          </a:prstGeom>
          <a:effectLst>
            <a:softEdge rad="292100"/>
          </a:effectLst>
        </p:spPr>
      </p:pic>
      <p:sp>
        <p:nvSpPr>
          <p:cNvPr id="6" name="TextBox 5"/>
          <p:cNvSpPr txBox="1"/>
          <p:nvPr/>
        </p:nvSpPr>
        <p:spPr>
          <a:xfrm>
            <a:off x="321256" y="1917407"/>
            <a:ext cx="8534400" cy="2529923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88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“f</a:t>
            </a:r>
            <a:r>
              <a:rPr lang="en-US" sz="8800" b="1" dirty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ellowship” - “</a:t>
            </a:r>
            <a:r>
              <a:rPr lang="en-US" sz="8800" b="1" dirty="0" err="1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koinonia</a:t>
            </a:r>
            <a:r>
              <a:rPr lang="en-US" sz="88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”</a:t>
            </a:r>
          </a:p>
          <a:p>
            <a:pPr algn="ctr">
              <a:lnSpc>
                <a:spcPct val="90000"/>
              </a:lnSpc>
            </a:pPr>
            <a:endParaRPr lang="en-US" sz="8800" b="1" dirty="0">
              <a:ln w="19050">
                <a:solidFill>
                  <a:srgbClr val="121B0B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030122" y="246954"/>
            <a:ext cx="6961478" cy="1323439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wrap="square" rtlCol="0" anchor="t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10000" b="1" dirty="0" smtClean="0">
                <a:ln w="28575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Living in the Light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813989" y="3180906"/>
            <a:ext cx="3548934" cy="1344984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88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“Sharing”</a:t>
            </a:r>
            <a:endParaRPr lang="en-US" sz="8800" b="1" dirty="0">
              <a:ln w="19050">
                <a:solidFill>
                  <a:srgbClr val="121B0B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50326085"/>
      </p:ext>
    </p:extLst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686"/>
            <a:ext cx="9176913" cy="68826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13" t="53897"/>
          <a:stretch/>
        </p:blipFill>
        <p:spPr>
          <a:xfrm>
            <a:off x="5867400" y="4164373"/>
            <a:ext cx="3309513" cy="2589783"/>
          </a:xfrm>
          <a:prstGeom prst="rect">
            <a:avLst/>
          </a:prstGeom>
          <a:effectLst>
            <a:softEdge rad="444500"/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8600" y="4685898"/>
            <a:ext cx="2971800" cy="2007973"/>
          </a:xfrm>
          <a:prstGeom prst="rect">
            <a:avLst/>
          </a:prstGeom>
          <a:effectLst>
            <a:softEdge rad="292100"/>
          </a:effectLst>
        </p:spPr>
      </p:pic>
      <p:sp>
        <p:nvSpPr>
          <p:cNvPr id="2" name="Down Arrow 1"/>
          <p:cNvSpPr/>
          <p:nvPr/>
        </p:nvSpPr>
        <p:spPr>
          <a:xfrm>
            <a:off x="2150286" y="2724199"/>
            <a:ext cx="575793" cy="892377"/>
          </a:xfrm>
          <a:prstGeom prst="downArrow">
            <a:avLst/>
          </a:prstGeom>
          <a:solidFill>
            <a:schemeClr val="bg1"/>
          </a:solidFill>
          <a:ln>
            <a:solidFill>
              <a:srgbClr val="1D2C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4853158" y="3761738"/>
            <a:ext cx="4013381" cy="1200329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Not Sharing</a:t>
            </a:r>
            <a:endParaRPr lang="en-US" sz="8000" b="1" dirty="0">
              <a:ln w="19050">
                <a:solidFill>
                  <a:srgbClr val="1D2C12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4" name="Down Arrow 13"/>
          <p:cNvSpPr/>
          <p:nvPr/>
        </p:nvSpPr>
        <p:spPr>
          <a:xfrm>
            <a:off x="6752732" y="2788599"/>
            <a:ext cx="575793" cy="827977"/>
          </a:xfrm>
          <a:prstGeom prst="downArrow">
            <a:avLst/>
          </a:prstGeom>
          <a:solidFill>
            <a:schemeClr val="bg1"/>
          </a:solidFill>
          <a:ln>
            <a:solidFill>
              <a:srgbClr val="1D2C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25904" y="3626382"/>
            <a:ext cx="4624558" cy="1231106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Sharing</a:t>
            </a:r>
            <a:endParaRPr lang="en-US" sz="8000" b="1" dirty="0">
              <a:ln w="19050">
                <a:solidFill>
                  <a:srgbClr val="1D2C12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9178" y="1751499"/>
            <a:ext cx="3730856" cy="1200329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In the Light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038778" y="1814760"/>
            <a:ext cx="3730856" cy="1231106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In the Dark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030122" y="246954"/>
            <a:ext cx="6961478" cy="1323439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wrap="square" rtlCol="0" anchor="t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10000" b="1" dirty="0" smtClean="0">
                <a:ln w="28575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Living in the Light</a:t>
            </a:r>
          </a:p>
        </p:txBody>
      </p:sp>
    </p:spTree>
    <p:extLst>
      <p:ext uri="{BB962C8B-B14F-4D97-AF65-F5344CB8AC3E}">
        <p14:creationId xmlns:p14="http://schemas.microsoft.com/office/powerpoint/2010/main" val="4204288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0089"/>
            <a:ext cx="9176913" cy="68826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13" t="53897"/>
          <a:stretch/>
        </p:blipFill>
        <p:spPr>
          <a:xfrm>
            <a:off x="5867400" y="4164373"/>
            <a:ext cx="3309513" cy="2589783"/>
          </a:xfrm>
          <a:prstGeom prst="rect">
            <a:avLst/>
          </a:prstGeom>
          <a:effectLst>
            <a:softEdge rad="444500"/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8600" y="4685898"/>
            <a:ext cx="2971800" cy="2007973"/>
          </a:xfrm>
          <a:prstGeom prst="rect">
            <a:avLst/>
          </a:prstGeom>
          <a:effectLst>
            <a:softEdge rad="292100"/>
          </a:effectLst>
        </p:spPr>
      </p:pic>
      <p:sp>
        <p:nvSpPr>
          <p:cNvPr id="6" name="TextBox 5"/>
          <p:cNvSpPr txBox="1"/>
          <p:nvPr/>
        </p:nvSpPr>
        <p:spPr>
          <a:xfrm>
            <a:off x="2353972" y="1778765"/>
            <a:ext cx="4436056" cy="1344984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88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? Question ?</a:t>
            </a:r>
            <a:endParaRPr lang="en-US" sz="8800" b="1" dirty="0">
              <a:ln w="19050">
                <a:solidFill>
                  <a:srgbClr val="121B0B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030122" y="246954"/>
            <a:ext cx="6961478" cy="1323439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wrap="square" rtlCol="0" anchor="t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10000" b="1" dirty="0" smtClean="0">
                <a:ln w="28575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Living in the Light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20372" y="3262474"/>
            <a:ext cx="8703256" cy="2339102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How can a perfectly holy God have fellowship with us?</a:t>
            </a:r>
            <a:endParaRPr lang="en-US" sz="8000" b="1" dirty="0">
              <a:ln w="19050">
                <a:solidFill>
                  <a:srgbClr val="121B0B"/>
                </a:solidFill>
              </a:ln>
              <a:solidFill>
                <a:srgbClr val="FFC000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493180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0089"/>
            <a:ext cx="9176913" cy="68826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13" t="53897"/>
          <a:stretch/>
        </p:blipFill>
        <p:spPr>
          <a:xfrm>
            <a:off x="5867400" y="4164373"/>
            <a:ext cx="3309513" cy="2589783"/>
          </a:xfrm>
          <a:prstGeom prst="rect">
            <a:avLst/>
          </a:prstGeom>
          <a:effectLst>
            <a:softEdge rad="444500"/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8600" y="4685898"/>
            <a:ext cx="2971800" cy="2007973"/>
          </a:xfrm>
          <a:prstGeom prst="rect">
            <a:avLst/>
          </a:prstGeom>
          <a:effectLst>
            <a:softEdge rad="292100"/>
          </a:effectLst>
        </p:spPr>
      </p:pic>
      <p:sp>
        <p:nvSpPr>
          <p:cNvPr id="6" name="TextBox 5"/>
          <p:cNvSpPr txBox="1"/>
          <p:nvPr/>
        </p:nvSpPr>
        <p:spPr>
          <a:xfrm>
            <a:off x="3196286" y="1778765"/>
            <a:ext cx="2751428" cy="1344984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88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Answer</a:t>
            </a:r>
            <a:endParaRPr lang="en-US" sz="8800" b="1" dirty="0">
              <a:ln w="19050">
                <a:solidFill>
                  <a:srgbClr val="121B0B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030122" y="246954"/>
            <a:ext cx="6961478" cy="1323439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wrap="square" rtlCol="0" anchor="t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10000" b="1" dirty="0" smtClean="0">
                <a:ln w="28575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Living in the Light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19786" y="3262474"/>
            <a:ext cx="7704428" cy="1344984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8800" b="1" dirty="0" smtClean="0">
                <a:ln w="19050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Imputed Righteousness</a:t>
            </a:r>
            <a:endParaRPr lang="en-US" sz="8800" b="1" dirty="0">
              <a:ln w="19050">
                <a:solidFill>
                  <a:srgbClr val="121B0B"/>
                </a:solidFill>
              </a:ln>
              <a:solidFill>
                <a:srgbClr val="FFC000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61686496"/>
      </p:ext>
    </p:extLst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0089"/>
            <a:ext cx="9176913" cy="68826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13" t="53897"/>
          <a:stretch/>
        </p:blipFill>
        <p:spPr>
          <a:xfrm>
            <a:off x="5867400" y="4164373"/>
            <a:ext cx="3309513" cy="2589783"/>
          </a:xfrm>
          <a:prstGeom prst="rect">
            <a:avLst/>
          </a:prstGeom>
          <a:effectLst>
            <a:softEdge rad="444500"/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8600" y="4685898"/>
            <a:ext cx="2971800" cy="2007973"/>
          </a:xfrm>
          <a:prstGeom prst="rect">
            <a:avLst/>
          </a:prstGeom>
          <a:effectLst>
            <a:softEdge rad="292100"/>
          </a:effectLst>
        </p:spPr>
      </p:pic>
      <p:sp>
        <p:nvSpPr>
          <p:cNvPr id="6" name="TextBox 5"/>
          <p:cNvSpPr txBox="1"/>
          <p:nvPr/>
        </p:nvSpPr>
        <p:spPr>
          <a:xfrm>
            <a:off x="76200" y="1867436"/>
            <a:ext cx="8991600" cy="5078313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just">
              <a:lnSpc>
                <a:spcPct val="90000"/>
              </a:lnSpc>
            </a:pPr>
            <a:r>
              <a:rPr lang="en-US" sz="72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“If </a:t>
            </a:r>
            <a:r>
              <a:rPr lang="en-US" sz="7200" b="1" dirty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we say that we have </a:t>
            </a:r>
            <a:r>
              <a:rPr lang="en-US" sz="7200" b="1" dirty="0">
                <a:ln w="19050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no sin</a:t>
            </a:r>
            <a:r>
              <a:rPr lang="en-US" sz="7200" b="1" dirty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, we deceive ourselves </a:t>
            </a:r>
            <a:r>
              <a:rPr lang="en-US" sz="72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and </a:t>
            </a:r>
            <a:r>
              <a:rPr lang="en-US" sz="7200" b="1" dirty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the truth is not in </a:t>
            </a:r>
            <a:r>
              <a:rPr lang="en-US" sz="72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us… we </a:t>
            </a:r>
            <a:r>
              <a:rPr lang="en-US" sz="7200" b="1" dirty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make </a:t>
            </a:r>
            <a:r>
              <a:rPr lang="en-US" sz="72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Him [God] </a:t>
            </a:r>
            <a:r>
              <a:rPr lang="en-US" sz="7200" b="1" dirty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a </a:t>
            </a:r>
            <a:r>
              <a:rPr lang="en-US" sz="72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liar.” (1 </a:t>
            </a:r>
            <a:r>
              <a:rPr lang="en-US" sz="7200" b="1" dirty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John </a:t>
            </a:r>
            <a:r>
              <a:rPr lang="en-US" sz="72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1:8, 10b)</a:t>
            </a:r>
            <a:endParaRPr lang="en-US" sz="7200" b="1" dirty="0">
              <a:ln w="19050">
                <a:solidFill>
                  <a:srgbClr val="121B0B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just">
              <a:lnSpc>
                <a:spcPct val="90000"/>
              </a:lnSpc>
            </a:pPr>
            <a:endParaRPr lang="en-US" sz="7200" b="1" dirty="0">
              <a:ln w="19050">
                <a:solidFill>
                  <a:srgbClr val="121B0B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030122" y="246954"/>
            <a:ext cx="6961478" cy="1323439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wrap="square" rtlCol="0" anchor="t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10000" b="1" dirty="0" smtClean="0">
                <a:ln w="28575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Living in the Light</a:t>
            </a:r>
          </a:p>
        </p:txBody>
      </p:sp>
    </p:spTree>
    <p:extLst>
      <p:ext uri="{BB962C8B-B14F-4D97-AF65-F5344CB8AC3E}">
        <p14:creationId xmlns:p14="http://schemas.microsoft.com/office/powerpoint/2010/main" val="467242556"/>
      </p:ext>
    </p:extLst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686"/>
            <a:ext cx="9176913" cy="68826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13" t="53897"/>
          <a:stretch/>
        </p:blipFill>
        <p:spPr>
          <a:xfrm>
            <a:off x="5867400" y="4164373"/>
            <a:ext cx="3309513" cy="2589783"/>
          </a:xfrm>
          <a:prstGeom prst="rect">
            <a:avLst/>
          </a:prstGeom>
          <a:effectLst>
            <a:softEdge rad="444500"/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8600" y="4685898"/>
            <a:ext cx="2971800" cy="2007973"/>
          </a:xfrm>
          <a:prstGeom prst="rect">
            <a:avLst/>
          </a:prstGeom>
          <a:effectLst>
            <a:softEdge rad="292100"/>
          </a:effectLst>
        </p:spPr>
      </p:pic>
      <p:sp>
        <p:nvSpPr>
          <p:cNvPr id="13" name="TextBox 12"/>
          <p:cNvSpPr txBox="1"/>
          <p:nvPr/>
        </p:nvSpPr>
        <p:spPr>
          <a:xfrm>
            <a:off x="2256125" y="5467489"/>
            <a:ext cx="4631745" cy="1231106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No Fellowship</a:t>
            </a:r>
            <a:endParaRPr lang="en-US" sz="8000" b="1" dirty="0">
              <a:ln w="19050">
                <a:solidFill>
                  <a:srgbClr val="1D2C12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4" name="Down Arrow 13"/>
          <p:cNvSpPr/>
          <p:nvPr/>
        </p:nvSpPr>
        <p:spPr>
          <a:xfrm>
            <a:off x="4300559" y="4517794"/>
            <a:ext cx="575793" cy="827977"/>
          </a:xfrm>
          <a:prstGeom prst="downArrow">
            <a:avLst/>
          </a:prstGeom>
          <a:solidFill>
            <a:schemeClr val="bg1"/>
          </a:solidFill>
          <a:ln>
            <a:solidFill>
              <a:srgbClr val="1D2C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544664" y="1741894"/>
            <a:ext cx="8054665" cy="1231106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Sin Remains Experientially 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00097" y="3534257"/>
            <a:ext cx="7543800" cy="1231106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D2C12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If We Walk in Darkness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030122" y="246954"/>
            <a:ext cx="6961478" cy="1323439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wrap="square" rtlCol="0" anchor="t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10000" b="1" dirty="0" smtClean="0">
                <a:ln w="28575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Living in the Light</a:t>
            </a:r>
          </a:p>
        </p:txBody>
      </p:sp>
      <p:sp>
        <p:nvSpPr>
          <p:cNvPr id="15" name="Down Arrow 14"/>
          <p:cNvSpPr/>
          <p:nvPr/>
        </p:nvSpPr>
        <p:spPr>
          <a:xfrm rot="10800000">
            <a:off x="4284102" y="2634270"/>
            <a:ext cx="575793" cy="827977"/>
          </a:xfrm>
          <a:prstGeom prst="downArrow">
            <a:avLst/>
          </a:prstGeom>
          <a:solidFill>
            <a:schemeClr val="bg1"/>
          </a:solidFill>
          <a:ln>
            <a:solidFill>
              <a:srgbClr val="1D2C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701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0089"/>
            <a:ext cx="9176913" cy="68826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13" t="53897"/>
          <a:stretch/>
        </p:blipFill>
        <p:spPr>
          <a:xfrm>
            <a:off x="5867400" y="4164373"/>
            <a:ext cx="3309513" cy="2589783"/>
          </a:xfrm>
          <a:prstGeom prst="rect">
            <a:avLst/>
          </a:prstGeom>
          <a:effectLst>
            <a:softEdge rad="444500"/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8600" y="4685898"/>
            <a:ext cx="2971800" cy="2007973"/>
          </a:xfrm>
          <a:prstGeom prst="rect">
            <a:avLst/>
          </a:prstGeom>
          <a:effectLst>
            <a:softEdge rad="292100"/>
          </a:effectLst>
        </p:spPr>
      </p:pic>
      <p:sp>
        <p:nvSpPr>
          <p:cNvPr id="6" name="TextBox 5"/>
          <p:cNvSpPr txBox="1"/>
          <p:nvPr/>
        </p:nvSpPr>
        <p:spPr>
          <a:xfrm>
            <a:off x="2353972" y="1778765"/>
            <a:ext cx="4436056" cy="1344984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88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? Question ?</a:t>
            </a:r>
            <a:endParaRPr lang="en-US" sz="8800" b="1" dirty="0">
              <a:ln w="19050">
                <a:solidFill>
                  <a:srgbClr val="121B0B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030122" y="246954"/>
            <a:ext cx="6961478" cy="1323439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wrap="square" rtlCol="0" anchor="t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10000" b="1" dirty="0" smtClean="0">
                <a:ln w="28575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Living in the Light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20372" y="3150787"/>
            <a:ext cx="8703256" cy="3416320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How can a perfectly holy God have fellowship with us when we still have sin?</a:t>
            </a:r>
            <a:endParaRPr lang="en-US" sz="8000" b="1" dirty="0">
              <a:ln w="19050">
                <a:solidFill>
                  <a:srgbClr val="121B0B"/>
                </a:solidFill>
              </a:ln>
              <a:solidFill>
                <a:srgbClr val="FFC000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9526985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686"/>
            <a:ext cx="9176913" cy="68826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13" t="53897"/>
          <a:stretch/>
        </p:blipFill>
        <p:spPr>
          <a:xfrm>
            <a:off x="5867400" y="4164373"/>
            <a:ext cx="3309513" cy="2589783"/>
          </a:xfrm>
          <a:prstGeom prst="rect">
            <a:avLst/>
          </a:prstGeom>
          <a:effectLst>
            <a:softEdge rad="444500"/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8600" y="4685898"/>
            <a:ext cx="2971800" cy="2007973"/>
          </a:xfrm>
          <a:prstGeom prst="rect">
            <a:avLst/>
          </a:prstGeom>
          <a:effectLst>
            <a:softEdge rad="292100"/>
          </a:effectLst>
        </p:spPr>
      </p:pic>
      <p:sp>
        <p:nvSpPr>
          <p:cNvPr id="13" name="TextBox 12"/>
          <p:cNvSpPr txBox="1"/>
          <p:nvPr/>
        </p:nvSpPr>
        <p:spPr>
          <a:xfrm>
            <a:off x="130756" y="1842033"/>
            <a:ext cx="8915400" cy="3083921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just">
              <a:lnSpc>
                <a:spcPct val="90000"/>
              </a:lnSpc>
            </a:pPr>
            <a:r>
              <a:rPr lang="en-US" sz="72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“But </a:t>
            </a:r>
            <a:r>
              <a:rPr lang="en-US" sz="7200" b="1" dirty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if we walk in the light as He is in the light, we have fellowship with one another,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030122" y="246954"/>
            <a:ext cx="6961478" cy="1323439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wrap="square" rtlCol="0" anchor="t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10000" b="1" dirty="0" smtClean="0">
                <a:ln w="28575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Living in the Light</a:t>
            </a:r>
          </a:p>
        </p:txBody>
      </p:sp>
    </p:spTree>
    <p:extLst>
      <p:ext uri="{BB962C8B-B14F-4D97-AF65-F5344CB8AC3E}">
        <p14:creationId xmlns:p14="http://schemas.microsoft.com/office/powerpoint/2010/main" val="12006184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686"/>
            <a:ext cx="9176913" cy="68826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13" t="53897"/>
          <a:stretch/>
        </p:blipFill>
        <p:spPr>
          <a:xfrm>
            <a:off x="5867400" y="4164373"/>
            <a:ext cx="3309513" cy="2589783"/>
          </a:xfrm>
          <a:prstGeom prst="rect">
            <a:avLst/>
          </a:prstGeom>
          <a:effectLst>
            <a:softEdge rad="444500"/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8600" y="4685898"/>
            <a:ext cx="2971800" cy="2007973"/>
          </a:xfrm>
          <a:prstGeom prst="rect">
            <a:avLst/>
          </a:prstGeom>
          <a:effectLst>
            <a:softEdge rad="292100"/>
          </a:effectLst>
        </p:spPr>
      </p:pic>
      <p:sp>
        <p:nvSpPr>
          <p:cNvPr id="13" name="TextBox 12"/>
          <p:cNvSpPr txBox="1"/>
          <p:nvPr/>
        </p:nvSpPr>
        <p:spPr>
          <a:xfrm>
            <a:off x="130756" y="1842033"/>
            <a:ext cx="8915400" cy="5106013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just">
              <a:lnSpc>
                <a:spcPct val="90000"/>
              </a:lnSpc>
            </a:pPr>
            <a:r>
              <a:rPr lang="en-US" sz="72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“But </a:t>
            </a:r>
            <a:r>
              <a:rPr lang="en-US" sz="7200" b="1" dirty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if we walk in the light as He is in the light, we have fellowship with one another, and the blood of Jesus Christ His Son </a:t>
            </a:r>
            <a:r>
              <a:rPr lang="en-US" sz="7200" b="1" dirty="0">
                <a:ln w="19050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cleanses us from all sin</a:t>
            </a:r>
            <a:r>
              <a:rPr lang="en-US" sz="72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.”</a:t>
            </a:r>
            <a:endParaRPr lang="en-US" sz="7200" b="1" dirty="0">
              <a:ln w="19050">
                <a:solidFill>
                  <a:srgbClr val="121B0B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030122" y="246954"/>
            <a:ext cx="6961478" cy="1323439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wrap="square" rtlCol="0" anchor="t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10000" b="1" dirty="0" smtClean="0">
                <a:ln w="28575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Living in the Light</a:t>
            </a:r>
          </a:p>
        </p:txBody>
      </p:sp>
    </p:spTree>
    <p:extLst>
      <p:ext uri="{BB962C8B-B14F-4D97-AF65-F5344CB8AC3E}">
        <p14:creationId xmlns:p14="http://schemas.microsoft.com/office/powerpoint/2010/main" val="296079233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686"/>
            <a:ext cx="9176913" cy="68826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13" t="53897"/>
          <a:stretch/>
        </p:blipFill>
        <p:spPr>
          <a:xfrm>
            <a:off x="5867400" y="4164373"/>
            <a:ext cx="3309513" cy="2589783"/>
          </a:xfrm>
          <a:prstGeom prst="rect">
            <a:avLst/>
          </a:prstGeom>
          <a:effectLst>
            <a:softEdge rad="444500"/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8600" y="4685898"/>
            <a:ext cx="2971800" cy="2007973"/>
          </a:xfrm>
          <a:prstGeom prst="rect">
            <a:avLst/>
          </a:prstGeom>
          <a:effectLst>
            <a:softEdge rad="292100"/>
          </a:effectLst>
        </p:spPr>
      </p:pic>
      <p:sp>
        <p:nvSpPr>
          <p:cNvPr id="2" name="Down Arrow 1"/>
          <p:cNvSpPr/>
          <p:nvPr/>
        </p:nvSpPr>
        <p:spPr>
          <a:xfrm>
            <a:off x="2200424" y="2463878"/>
            <a:ext cx="575793" cy="689409"/>
          </a:xfrm>
          <a:prstGeom prst="downArrow">
            <a:avLst/>
          </a:prstGeom>
          <a:solidFill>
            <a:schemeClr val="bg1"/>
          </a:solidFill>
          <a:ln>
            <a:solidFill>
              <a:srgbClr val="1D2C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12377" y="3264244"/>
            <a:ext cx="4091396" cy="1231106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New Life</a:t>
            </a:r>
            <a:endParaRPr lang="en-US" sz="8000" b="1" dirty="0">
              <a:ln w="19050">
                <a:solidFill>
                  <a:srgbClr val="1D2C12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12144" y="1544154"/>
            <a:ext cx="2743200" cy="1231106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Believe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514600" y="269215"/>
            <a:ext cx="5847755" cy="1596591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wrap="square" rtlCol="0" anchor="t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11500" b="1" dirty="0" smtClean="0">
                <a:ln w="28575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The Solution</a:t>
            </a:r>
          </a:p>
        </p:txBody>
      </p:sp>
      <p:sp>
        <p:nvSpPr>
          <p:cNvPr id="18" name="Down Arrow 17"/>
          <p:cNvSpPr/>
          <p:nvPr/>
        </p:nvSpPr>
        <p:spPr>
          <a:xfrm rot="10800000">
            <a:off x="6441151" y="4286278"/>
            <a:ext cx="575793" cy="689409"/>
          </a:xfrm>
          <a:prstGeom prst="downArrow">
            <a:avLst/>
          </a:prstGeom>
          <a:solidFill>
            <a:schemeClr val="bg1"/>
          </a:solidFill>
          <a:ln>
            <a:solidFill>
              <a:srgbClr val="1D2C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Down Arrow 18"/>
          <p:cNvSpPr/>
          <p:nvPr/>
        </p:nvSpPr>
        <p:spPr>
          <a:xfrm rot="16200000">
            <a:off x="4712708" y="5571575"/>
            <a:ext cx="575793" cy="689409"/>
          </a:xfrm>
          <a:prstGeom prst="downArrow">
            <a:avLst/>
          </a:prstGeom>
          <a:solidFill>
            <a:schemeClr val="bg1"/>
          </a:solidFill>
          <a:ln>
            <a:solidFill>
              <a:srgbClr val="1D2C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728836" y="5397053"/>
            <a:ext cx="1953457" cy="1231106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Life</a:t>
            </a:r>
            <a:endParaRPr lang="en-US" sz="8000" b="1" dirty="0">
              <a:ln w="19050">
                <a:solidFill>
                  <a:srgbClr val="1D2C12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35844" y="4503915"/>
            <a:ext cx="4495800" cy="1046440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70000"/>
              </a:lnSpc>
            </a:pPr>
            <a:r>
              <a:rPr lang="en-US" sz="80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Righteousness</a:t>
            </a:r>
            <a:endParaRPr lang="en-US" sz="8000" b="1" dirty="0">
              <a:ln w="19050">
                <a:solidFill>
                  <a:srgbClr val="1D2C12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257800" y="3264244"/>
            <a:ext cx="3512335" cy="1231106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Dead Body</a:t>
            </a:r>
            <a:endParaRPr lang="en-US" sz="8000" b="1" dirty="0">
              <a:ln w="19050">
                <a:solidFill>
                  <a:srgbClr val="1D2C12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971810" y="5474670"/>
            <a:ext cx="3023867" cy="1200329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His Spirit</a:t>
            </a:r>
            <a:endParaRPr lang="en-US" sz="8000" b="1" dirty="0">
              <a:ln w="19050">
                <a:solidFill>
                  <a:srgbClr val="1D2C12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070294" y="5459281"/>
            <a:ext cx="1953457" cy="1231106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D2C12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How?</a:t>
            </a:r>
            <a:endParaRPr lang="en-US" sz="8000" b="1" dirty="0">
              <a:ln w="19050">
                <a:solidFill>
                  <a:srgbClr val="1D2C12"/>
                </a:solidFill>
              </a:ln>
              <a:solidFill>
                <a:srgbClr val="FFC000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04931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686"/>
            <a:ext cx="9176913" cy="68826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13" t="53897"/>
          <a:stretch/>
        </p:blipFill>
        <p:spPr>
          <a:xfrm>
            <a:off x="5867400" y="4164373"/>
            <a:ext cx="3309513" cy="2589783"/>
          </a:xfrm>
          <a:prstGeom prst="rect">
            <a:avLst/>
          </a:prstGeom>
          <a:effectLst>
            <a:softEdge rad="444500"/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8600" y="4685898"/>
            <a:ext cx="2971800" cy="2007973"/>
          </a:xfrm>
          <a:prstGeom prst="rect">
            <a:avLst/>
          </a:prstGeom>
          <a:effectLst>
            <a:softEdge rad="292100"/>
          </a:effectLst>
        </p:spPr>
      </p:pic>
      <p:sp>
        <p:nvSpPr>
          <p:cNvPr id="13" name="TextBox 12"/>
          <p:cNvSpPr txBox="1"/>
          <p:nvPr/>
        </p:nvSpPr>
        <p:spPr>
          <a:xfrm>
            <a:off x="397450" y="5434744"/>
            <a:ext cx="8382000" cy="1200329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The Basis of Our Fellowship </a:t>
            </a:r>
            <a:endParaRPr lang="en-US" sz="8000" b="1" dirty="0">
              <a:ln w="19050">
                <a:solidFill>
                  <a:srgbClr val="1D2C12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61119" y="1684601"/>
            <a:ext cx="8054665" cy="1231106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C00000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“the blood”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16550" y="3558686"/>
            <a:ext cx="7543800" cy="1231106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The Basis of Eternal </a:t>
            </a:r>
            <a:r>
              <a:rPr lang="en-US" sz="8000" b="1" dirty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L</a:t>
            </a:r>
            <a:r>
              <a:rPr lang="en-US" sz="80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ife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030122" y="246954"/>
            <a:ext cx="6961478" cy="1323439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wrap="square" rtlCol="0" anchor="t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10000" b="1" dirty="0" smtClean="0">
                <a:ln w="28575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Living in the Light</a:t>
            </a:r>
          </a:p>
        </p:txBody>
      </p:sp>
      <p:sp>
        <p:nvSpPr>
          <p:cNvPr id="11" name="Down Arrow 10"/>
          <p:cNvSpPr/>
          <p:nvPr/>
        </p:nvSpPr>
        <p:spPr>
          <a:xfrm>
            <a:off x="4300554" y="2588679"/>
            <a:ext cx="575793" cy="827977"/>
          </a:xfrm>
          <a:prstGeom prst="downArrow">
            <a:avLst/>
          </a:prstGeom>
          <a:solidFill>
            <a:schemeClr val="bg1"/>
          </a:solidFill>
          <a:ln>
            <a:solidFill>
              <a:srgbClr val="1D2C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Down Arrow 17"/>
          <p:cNvSpPr/>
          <p:nvPr/>
        </p:nvSpPr>
        <p:spPr>
          <a:xfrm>
            <a:off x="4278367" y="4547969"/>
            <a:ext cx="575793" cy="827977"/>
          </a:xfrm>
          <a:prstGeom prst="downArrow">
            <a:avLst/>
          </a:prstGeom>
          <a:solidFill>
            <a:schemeClr val="bg1"/>
          </a:solidFill>
          <a:ln>
            <a:solidFill>
              <a:srgbClr val="1D2C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28360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686"/>
            <a:ext cx="9176913" cy="68826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13" t="53897"/>
          <a:stretch/>
        </p:blipFill>
        <p:spPr>
          <a:xfrm>
            <a:off x="5867400" y="4164373"/>
            <a:ext cx="3309513" cy="2589783"/>
          </a:xfrm>
          <a:prstGeom prst="rect">
            <a:avLst/>
          </a:prstGeom>
          <a:effectLst>
            <a:softEdge rad="444500"/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8600" y="4685898"/>
            <a:ext cx="2971800" cy="2007973"/>
          </a:xfrm>
          <a:prstGeom prst="rect">
            <a:avLst/>
          </a:prstGeom>
          <a:effectLst>
            <a:softEdge rad="292100"/>
          </a:effectLst>
        </p:spPr>
      </p:pic>
      <p:sp>
        <p:nvSpPr>
          <p:cNvPr id="13" name="TextBox 12"/>
          <p:cNvSpPr txBox="1"/>
          <p:nvPr/>
        </p:nvSpPr>
        <p:spPr>
          <a:xfrm>
            <a:off x="2256125" y="5467489"/>
            <a:ext cx="4631745" cy="1231106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Fellowship</a:t>
            </a:r>
            <a:endParaRPr lang="en-US" sz="8000" b="1" dirty="0">
              <a:ln w="19050">
                <a:solidFill>
                  <a:srgbClr val="1D2C12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4" name="Down Arrow 13"/>
          <p:cNvSpPr/>
          <p:nvPr/>
        </p:nvSpPr>
        <p:spPr>
          <a:xfrm>
            <a:off x="4300559" y="4578585"/>
            <a:ext cx="575793" cy="827977"/>
          </a:xfrm>
          <a:prstGeom prst="downArrow">
            <a:avLst/>
          </a:prstGeom>
          <a:solidFill>
            <a:schemeClr val="bg1"/>
          </a:solidFill>
          <a:ln>
            <a:solidFill>
              <a:srgbClr val="1D2C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561122" y="1703659"/>
            <a:ext cx="8054665" cy="1231106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Sin is Removed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00097" y="3548820"/>
            <a:ext cx="7543800" cy="1231106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D2C12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If We Walk in Light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030122" y="246954"/>
            <a:ext cx="6961478" cy="1323439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wrap="square" rtlCol="0" anchor="t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10000" b="1" dirty="0" smtClean="0">
                <a:ln w="28575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Living in the Light</a:t>
            </a:r>
          </a:p>
        </p:txBody>
      </p:sp>
      <p:sp>
        <p:nvSpPr>
          <p:cNvPr id="15" name="Down Arrow 14"/>
          <p:cNvSpPr/>
          <p:nvPr/>
        </p:nvSpPr>
        <p:spPr>
          <a:xfrm rot="10800000">
            <a:off x="4284102" y="2634270"/>
            <a:ext cx="575793" cy="827977"/>
          </a:xfrm>
          <a:prstGeom prst="downArrow">
            <a:avLst/>
          </a:prstGeom>
          <a:solidFill>
            <a:schemeClr val="bg1"/>
          </a:solidFill>
          <a:ln>
            <a:solidFill>
              <a:srgbClr val="1D2C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6092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686"/>
            <a:ext cx="9176913" cy="68826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13" t="53897"/>
          <a:stretch/>
        </p:blipFill>
        <p:spPr>
          <a:xfrm>
            <a:off x="5867400" y="4164373"/>
            <a:ext cx="3309513" cy="2589783"/>
          </a:xfrm>
          <a:prstGeom prst="rect">
            <a:avLst/>
          </a:prstGeom>
          <a:effectLst>
            <a:softEdge rad="444500"/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8600" y="4685898"/>
            <a:ext cx="2971800" cy="2007973"/>
          </a:xfrm>
          <a:prstGeom prst="rect">
            <a:avLst/>
          </a:prstGeom>
          <a:effectLst>
            <a:softEdge rad="292100"/>
          </a:effectLst>
        </p:spPr>
      </p:pic>
      <p:sp>
        <p:nvSpPr>
          <p:cNvPr id="13" name="TextBox 12"/>
          <p:cNvSpPr txBox="1"/>
          <p:nvPr/>
        </p:nvSpPr>
        <p:spPr>
          <a:xfrm>
            <a:off x="960974" y="3959245"/>
            <a:ext cx="3738965" cy="1200329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just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Exposes Sin </a:t>
            </a:r>
            <a:endParaRPr lang="en-US" sz="8000" b="1" dirty="0">
              <a:ln w="19050">
                <a:solidFill>
                  <a:srgbClr val="121B0B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030122" y="246954"/>
            <a:ext cx="6961478" cy="1323439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wrap="square" rtlCol="0" anchor="t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10000" b="1" dirty="0" smtClean="0">
                <a:ln w="28575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Living in the Light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7779" y="1672500"/>
            <a:ext cx="2739560" cy="1936085"/>
          </a:xfrm>
          <a:prstGeom prst="rect">
            <a:avLst/>
          </a:prstGeom>
          <a:effectLst>
            <a:softEdge rad="254000"/>
          </a:effectLst>
        </p:spPr>
      </p:pic>
      <p:sp>
        <p:nvSpPr>
          <p:cNvPr id="11" name="TextBox 10"/>
          <p:cNvSpPr txBox="1"/>
          <p:nvPr/>
        </p:nvSpPr>
        <p:spPr>
          <a:xfrm>
            <a:off x="979167" y="5578907"/>
            <a:ext cx="3418122" cy="1231106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Confession</a:t>
            </a:r>
            <a:endParaRPr lang="en-US" sz="8000" b="1" dirty="0">
              <a:ln w="19050">
                <a:solidFill>
                  <a:srgbClr val="121B0B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346847" y="1842033"/>
            <a:ext cx="2761424" cy="1117229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just">
              <a:lnSpc>
                <a:spcPct val="90000"/>
              </a:lnSpc>
            </a:pPr>
            <a:r>
              <a:rPr lang="en-US" sz="72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The Light</a:t>
            </a:r>
            <a:endParaRPr lang="en-US" sz="7200" b="1" dirty="0">
              <a:ln w="19050">
                <a:solidFill>
                  <a:srgbClr val="121B0B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697737" y="2699703"/>
            <a:ext cx="3300880" cy="1200329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just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Fellowship</a:t>
            </a:r>
            <a:endParaRPr lang="en-US" sz="8000" b="1" dirty="0">
              <a:ln w="19050">
                <a:solidFill>
                  <a:srgbClr val="121B0B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5" name="Down Arrow 14"/>
          <p:cNvSpPr/>
          <p:nvPr/>
        </p:nvSpPr>
        <p:spPr>
          <a:xfrm>
            <a:off x="2476305" y="3478035"/>
            <a:ext cx="423846" cy="600165"/>
          </a:xfrm>
          <a:prstGeom prst="downArrow">
            <a:avLst/>
          </a:prstGeom>
          <a:solidFill>
            <a:schemeClr val="bg1"/>
          </a:solidFill>
          <a:ln>
            <a:solidFill>
              <a:srgbClr val="1D2C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Down Arrow 15"/>
          <p:cNvSpPr/>
          <p:nvPr/>
        </p:nvSpPr>
        <p:spPr>
          <a:xfrm>
            <a:off x="2476305" y="4902538"/>
            <a:ext cx="423846" cy="600165"/>
          </a:xfrm>
          <a:prstGeom prst="downArrow">
            <a:avLst/>
          </a:prstGeom>
          <a:solidFill>
            <a:schemeClr val="bg1"/>
          </a:solidFill>
          <a:ln>
            <a:solidFill>
              <a:srgbClr val="1D2C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Down Arrow 16"/>
          <p:cNvSpPr/>
          <p:nvPr/>
        </p:nvSpPr>
        <p:spPr>
          <a:xfrm rot="16200000">
            <a:off x="4682795" y="4730315"/>
            <a:ext cx="552100" cy="858517"/>
          </a:xfrm>
          <a:prstGeom prst="downArrow">
            <a:avLst/>
          </a:prstGeom>
          <a:solidFill>
            <a:schemeClr val="bg1"/>
          </a:solidFill>
          <a:ln>
            <a:solidFill>
              <a:srgbClr val="1D2C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5588195" y="4689322"/>
            <a:ext cx="3519967" cy="1200329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just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Forgiveness</a:t>
            </a:r>
            <a:endParaRPr lang="en-US" sz="8000" b="1" dirty="0">
              <a:ln w="19050">
                <a:solidFill>
                  <a:srgbClr val="121B0B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9" name="Down Arrow 18"/>
          <p:cNvSpPr/>
          <p:nvPr/>
        </p:nvSpPr>
        <p:spPr>
          <a:xfrm rot="10800000">
            <a:off x="7072128" y="3700892"/>
            <a:ext cx="552100" cy="858517"/>
          </a:xfrm>
          <a:prstGeom prst="downArrow">
            <a:avLst/>
          </a:prstGeom>
          <a:solidFill>
            <a:schemeClr val="bg1"/>
          </a:solidFill>
          <a:ln>
            <a:solidFill>
              <a:srgbClr val="1D2C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9629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686"/>
            <a:ext cx="9176913" cy="68826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13" t="53897"/>
          <a:stretch/>
        </p:blipFill>
        <p:spPr>
          <a:xfrm>
            <a:off x="5867400" y="4164373"/>
            <a:ext cx="3309513" cy="2589783"/>
          </a:xfrm>
          <a:prstGeom prst="rect">
            <a:avLst/>
          </a:prstGeom>
          <a:effectLst>
            <a:softEdge rad="444500"/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8600" y="4685898"/>
            <a:ext cx="2971800" cy="2007973"/>
          </a:xfrm>
          <a:prstGeom prst="rect">
            <a:avLst/>
          </a:prstGeom>
          <a:effectLst>
            <a:softEdge rad="292100"/>
          </a:effectLst>
        </p:spPr>
      </p:pic>
      <p:sp>
        <p:nvSpPr>
          <p:cNvPr id="13" name="TextBox 12"/>
          <p:cNvSpPr txBox="1"/>
          <p:nvPr/>
        </p:nvSpPr>
        <p:spPr>
          <a:xfrm>
            <a:off x="111617" y="1842033"/>
            <a:ext cx="8915400" cy="3774110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just">
              <a:lnSpc>
                <a:spcPct val="90000"/>
              </a:lnSpc>
            </a:pPr>
            <a:r>
              <a:rPr lang="en-US" sz="66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“If </a:t>
            </a:r>
            <a:r>
              <a:rPr lang="en-US" sz="6600" b="1" dirty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we confess our sins, He is faithful and just to </a:t>
            </a:r>
            <a:r>
              <a:rPr lang="en-US" sz="6600" b="1" dirty="0">
                <a:ln w="19050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forgive us our sins </a:t>
            </a:r>
            <a:r>
              <a:rPr lang="en-US" sz="6600" b="1" dirty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and to </a:t>
            </a:r>
            <a:r>
              <a:rPr lang="en-US" sz="6600" b="1" dirty="0">
                <a:ln w="19050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cleanse us from </a:t>
            </a:r>
            <a:r>
              <a:rPr lang="en-US" sz="6600" b="1" u="sng" dirty="0">
                <a:ln w="19050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all</a:t>
            </a:r>
            <a:r>
              <a:rPr lang="en-US" sz="6600" b="1" dirty="0">
                <a:ln w="19050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6600" b="1" dirty="0" smtClean="0">
                <a:ln w="19050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unrighteousness</a:t>
            </a:r>
            <a:r>
              <a:rPr lang="en-US" sz="66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.” (1 </a:t>
            </a:r>
            <a:r>
              <a:rPr lang="en-US" sz="6600" b="1" dirty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John </a:t>
            </a:r>
            <a:r>
              <a:rPr lang="en-US" sz="66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1:9)</a:t>
            </a:r>
            <a:endParaRPr lang="en-US" sz="6600" b="1" dirty="0">
              <a:ln w="19050">
                <a:solidFill>
                  <a:srgbClr val="121B0B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030122" y="246954"/>
            <a:ext cx="6961478" cy="1323439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wrap="square" rtlCol="0" anchor="t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10000" b="1" dirty="0" smtClean="0">
                <a:ln w="28575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Living in the Light</a:t>
            </a:r>
          </a:p>
        </p:txBody>
      </p:sp>
    </p:spTree>
    <p:extLst>
      <p:ext uri="{BB962C8B-B14F-4D97-AF65-F5344CB8AC3E}">
        <p14:creationId xmlns:p14="http://schemas.microsoft.com/office/powerpoint/2010/main" val="168329248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0089"/>
            <a:ext cx="9176913" cy="68826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13" t="53897"/>
          <a:stretch/>
        </p:blipFill>
        <p:spPr>
          <a:xfrm>
            <a:off x="5867400" y="4164373"/>
            <a:ext cx="3309513" cy="2589783"/>
          </a:xfrm>
          <a:prstGeom prst="rect">
            <a:avLst/>
          </a:prstGeom>
          <a:effectLst>
            <a:softEdge rad="444500"/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8600" y="4685898"/>
            <a:ext cx="2971800" cy="2007973"/>
          </a:xfrm>
          <a:prstGeom prst="rect">
            <a:avLst/>
          </a:prstGeom>
          <a:effectLst>
            <a:softEdge rad="292100"/>
          </a:effectLst>
        </p:spPr>
      </p:pic>
      <p:sp>
        <p:nvSpPr>
          <p:cNvPr id="6" name="TextBox 5"/>
          <p:cNvSpPr txBox="1"/>
          <p:nvPr/>
        </p:nvSpPr>
        <p:spPr>
          <a:xfrm>
            <a:off x="914400" y="1936705"/>
            <a:ext cx="7315199" cy="1200329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Context of 1 John 5:-10</a:t>
            </a:r>
            <a:endParaRPr lang="en-US" sz="8000" b="1" dirty="0">
              <a:ln w="19050">
                <a:solidFill>
                  <a:srgbClr val="121B0B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030122" y="246954"/>
            <a:ext cx="6961478" cy="1323439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wrap="square" rtlCol="0" anchor="t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10000" b="1" dirty="0" smtClean="0">
                <a:ln w="28575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Living in the Light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60677" y="3276600"/>
            <a:ext cx="8022644" cy="2086725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7200" b="1" dirty="0" smtClean="0">
                <a:ln w="19050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Stresses the Importance of Honesty and of Facing </a:t>
            </a:r>
            <a:r>
              <a:rPr lang="en-US" sz="7200" b="1" dirty="0">
                <a:ln w="19050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R</a:t>
            </a:r>
            <a:r>
              <a:rPr lang="en-US" sz="7200" b="1" dirty="0" smtClean="0">
                <a:ln w="19050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eality</a:t>
            </a:r>
            <a:endParaRPr lang="en-US" sz="7200" b="1" dirty="0">
              <a:ln w="19050">
                <a:solidFill>
                  <a:srgbClr val="121B0B"/>
                </a:solidFill>
              </a:ln>
              <a:solidFill>
                <a:srgbClr val="FFC000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49005440"/>
      </p:ext>
    </p:extLst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0089"/>
            <a:ext cx="9176913" cy="68826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13" t="53897"/>
          <a:stretch/>
        </p:blipFill>
        <p:spPr>
          <a:xfrm>
            <a:off x="5867400" y="4164373"/>
            <a:ext cx="3309513" cy="2589783"/>
          </a:xfrm>
          <a:prstGeom prst="rect">
            <a:avLst/>
          </a:prstGeom>
          <a:effectLst>
            <a:softEdge rad="444500"/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8600" y="4685898"/>
            <a:ext cx="2971800" cy="2007973"/>
          </a:xfrm>
          <a:prstGeom prst="rect">
            <a:avLst/>
          </a:prstGeom>
          <a:effectLst>
            <a:softEdge rad="292100"/>
          </a:effectLst>
        </p:spPr>
      </p:pic>
      <p:sp>
        <p:nvSpPr>
          <p:cNvPr id="6" name="TextBox 5"/>
          <p:cNvSpPr txBox="1"/>
          <p:nvPr/>
        </p:nvSpPr>
        <p:spPr>
          <a:xfrm>
            <a:off x="1654756" y="1917008"/>
            <a:ext cx="5867400" cy="1231106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“confession of sin”</a:t>
            </a:r>
            <a:endParaRPr lang="en-US" sz="8000" b="1" dirty="0">
              <a:ln w="19050">
                <a:solidFill>
                  <a:srgbClr val="121B0B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030122" y="246954"/>
            <a:ext cx="6961478" cy="1323439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wrap="square" rtlCol="0" anchor="t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10000" b="1" dirty="0" smtClean="0">
                <a:ln w="28575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Living in the Light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64156" y="3300791"/>
            <a:ext cx="7848600" cy="2339102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“is to say the same thing God says about sin”</a:t>
            </a:r>
            <a:endParaRPr lang="en-US" sz="8000" b="1" dirty="0">
              <a:ln w="19050">
                <a:solidFill>
                  <a:srgbClr val="121B0B"/>
                </a:solidFill>
              </a:ln>
              <a:solidFill>
                <a:srgbClr val="FFC000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90292959"/>
      </p:ext>
    </p:extLst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0089"/>
            <a:ext cx="9176913" cy="68826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13" t="53897"/>
          <a:stretch/>
        </p:blipFill>
        <p:spPr>
          <a:xfrm>
            <a:off x="5867400" y="4164373"/>
            <a:ext cx="3309513" cy="2589783"/>
          </a:xfrm>
          <a:prstGeom prst="rect">
            <a:avLst/>
          </a:prstGeom>
          <a:effectLst>
            <a:softEdge rad="444500"/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8600" y="4685898"/>
            <a:ext cx="2971800" cy="2007973"/>
          </a:xfrm>
          <a:prstGeom prst="rect">
            <a:avLst/>
          </a:prstGeom>
          <a:effectLst>
            <a:softEdge rad="292100"/>
          </a:effectLst>
        </p:spPr>
      </p:pic>
      <p:sp>
        <p:nvSpPr>
          <p:cNvPr id="6" name="TextBox 5"/>
          <p:cNvSpPr txBox="1"/>
          <p:nvPr/>
        </p:nvSpPr>
        <p:spPr>
          <a:xfrm>
            <a:off x="1959288" y="1601100"/>
            <a:ext cx="5225425" cy="1231106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Openness</a:t>
            </a:r>
            <a:r>
              <a:rPr lang="en-US" sz="80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to God</a:t>
            </a:r>
            <a:endParaRPr lang="en-US" sz="8000" b="1" dirty="0">
              <a:ln w="19050">
                <a:solidFill>
                  <a:srgbClr val="121B0B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030122" y="246954"/>
            <a:ext cx="6961478" cy="1323439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wrap="square" rtlCol="0" anchor="t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10000" b="1" dirty="0" smtClean="0">
                <a:ln w="28575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Living in the Light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104542" y="5502966"/>
            <a:ext cx="6839398" cy="1344984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8600" b="1" dirty="0" smtClean="0">
                <a:ln w="19050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Fellowship</a:t>
            </a:r>
            <a:r>
              <a:rPr lang="en-US" sz="86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with God</a:t>
            </a:r>
            <a:endParaRPr lang="en-US" sz="8600" b="1" dirty="0">
              <a:ln w="19050">
                <a:solidFill>
                  <a:srgbClr val="121B0B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2" name="Down Arrow 11"/>
          <p:cNvSpPr/>
          <p:nvPr/>
        </p:nvSpPr>
        <p:spPr>
          <a:xfrm>
            <a:off x="4346470" y="4883943"/>
            <a:ext cx="483971" cy="636007"/>
          </a:xfrm>
          <a:prstGeom prst="downArrow">
            <a:avLst/>
          </a:prstGeom>
          <a:solidFill>
            <a:schemeClr val="bg1"/>
          </a:solidFill>
          <a:ln>
            <a:solidFill>
              <a:srgbClr val="1D2C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193430" y="2673710"/>
            <a:ext cx="4757135" cy="1231106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Self</a:t>
            </a:r>
            <a:r>
              <a:rPr lang="en-US" sz="80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-perception</a:t>
            </a:r>
            <a:endParaRPr lang="en-US" sz="8000" b="1" dirty="0">
              <a:ln w="19050">
                <a:solidFill>
                  <a:srgbClr val="121B0B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436250" y="3863326"/>
            <a:ext cx="4271493" cy="1231106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Self</a:t>
            </a:r>
            <a:r>
              <a:rPr lang="en-US" sz="80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-judgment</a:t>
            </a:r>
            <a:endParaRPr lang="en-US" sz="8000" b="1" dirty="0">
              <a:ln w="19050">
                <a:solidFill>
                  <a:srgbClr val="121B0B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79033003"/>
      </p:ext>
    </p:extLst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686"/>
            <a:ext cx="9176913" cy="68826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13" t="53897"/>
          <a:stretch/>
        </p:blipFill>
        <p:spPr>
          <a:xfrm>
            <a:off x="5867400" y="4164373"/>
            <a:ext cx="3309513" cy="2589783"/>
          </a:xfrm>
          <a:prstGeom prst="rect">
            <a:avLst/>
          </a:prstGeom>
          <a:effectLst>
            <a:softEdge rad="444500"/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8600" y="4685898"/>
            <a:ext cx="2971800" cy="2007973"/>
          </a:xfrm>
          <a:prstGeom prst="rect">
            <a:avLst/>
          </a:prstGeom>
          <a:effectLst>
            <a:softEdge rad="292100"/>
          </a:effectLst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5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600" y="3199364"/>
            <a:ext cx="3867801" cy="2733431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12" name="TextBox 11"/>
          <p:cNvSpPr txBox="1"/>
          <p:nvPr/>
        </p:nvSpPr>
        <p:spPr>
          <a:xfrm>
            <a:off x="2234558" y="1574096"/>
            <a:ext cx="4707796" cy="1344984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8800" b="1" u="sng" dirty="0" smtClean="0">
                <a:ln w="19050">
                  <a:solidFill>
                    <a:srgbClr val="1D2C12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Fundamentals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030122" y="246954"/>
            <a:ext cx="6961478" cy="1323439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wrap="square" rtlCol="0" anchor="t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10000" b="1" dirty="0" smtClean="0">
                <a:ln w="28575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Living in the Light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77969" y="4061783"/>
            <a:ext cx="8345510" cy="1089529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>
              <a:lnSpc>
                <a:spcPct val="90000"/>
              </a:lnSpc>
            </a:pPr>
            <a:r>
              <a:rPr lang="en-US" sz="72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“the face of our spiritual birth</a:t>
            </a:r>
            <a:endParaRPr lang="en-US" sz="7200" b="1" dirty="0">
              <a:ln w="19050">
                <a:solidFill>
                  <a:srgbClr val="1D2C12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2262" y="5187509"/>
            <a:ext cx="8709338" cy="1089529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>
              <a:lnSpc>
                <a:spcPct val="90000"/>
              </a:lnSpc>
            </a:pPr>
            <a:r>
              <a:rPr lang="en-US" sz="72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“the presence of sin in our lives”</a:t>
            </a:r>
            <a:endParaRPr lang="en-US" sz="7200" b="1" dirty="0">
              <a:ln w="19050">
                <a:solidFill>
                  <a:srgbClr val="1D2C12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82262" y="2971001"/>
            <a:ext cx="7010400" cy="1089529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>
              <a:lnSpc>
                <a:spcPct val="90000"/>
              </a:lnSpc>
            </a:pPr>
            <a:r>
              <a:rPr lang="en-US" sz="72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“the glory of the Lord”</a:t>
            </a:r>
            <a:endParaRPr lang="en-US" sz="7200" b="1" dirty="0">
              <a:ln w="19050">
                <a:solidFill>
                  <a:srgbClr val="1D2C12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6264335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686"/>
            <a:ext cx="9176913" cy="68826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13" t="53897"/>
          <a:stretch/>
        </p:blipFill>
        <p:spPr>
          <a:xfrm>
            <a:off x="5867400" y="4164373"/>
            <a:ext cx="3309513" cy="2589783"/>
          </a:xfrm>
          <a:prstGeom prst="rect">
            <a:avLst/>
          </a:prstGeom>
          <a:effectLst>
            <a:softEdge rad="444500"/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8600" y="4685898"/>
            <a:ext cx="2971800" cy="2007973"/>
          </a:xfrm>
          <a:prstGeom prst="rect">
            <a:avLst/>
          </a:prstGeom>
          <a:effectLst>
            <a:softEdge rad="292100"/>
          </a:effectLst>
        </p:spPr>
      </p:pic>
      <p:sp>
        <p:nvSpPr>
          <p:cNvPr id="13" name="TextBox 12"/>
          <p:cNvSpPr txBox="1"/>
          <p:nvPr/>
        </p:nvSpPr>
        <p:spPr>
          <a:xfrm>
            <a:off x="815767" y="3964121"/>
            <a:ext cx="4085233" cy="1231106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just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No Exposure</a:t>
            </a:r>
            <a:endParaRPr lang="en-US" sz="8000" b="1" dirty="0">
              <a:ln w="19050">
                <a:solidFill>
                  <a:srgbClr val="121B0B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030122" y="246954"/>
            <a:ext cx="6961478" cy="1323439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wrap="square" rtlCol="0" anchor="t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10000" b="1" dirty="0" smtClean="0">
                <a:ln w="28575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Living in the Light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7779" y="1672500"/>
            <a:ext cx="2739560" cy="1936085"/>
          </a:xfrm>
          <a:prstGeom prst="rect">
            <a:avLst/>
          </a:prstGeom>
          <a:effectLst>
            <a:softEdge rad="254000"/>
          </a:effectLst>
        </p:spPr>
      </p:pic>
      <p:sp>
        <p:nvSpPr>
          <p:cNvPr id="11" name="TextBox 10"/>
          <p:cNvSpPr txBox="1"/>
          <p:nvPr/>
        </p:nvSpPr>
        <p:spPr>
          <a:xfrm>
            <a:off x="598313" y="5657671"/>
            <a:ext cx="4168689" cy="1200329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Denial of sin</a:t>
            </a:r>
            <a:endParaRPr lang="en-US" sz="8000" b="1" dirty="0">
              <a:ln w="19050">
                <a:solidFill>
                  <a:srgbClr val="121B0B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346847" y="1842033"/>
            <a:ext cx="2761424" cy="1117229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just">
              <a:lnSpc>
                <a:spcPct val="90000"/>
              </a:lnSpc>
            </a:pPr>
            <a:r>
              <a:rPr lang="en-US" sz="72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The Light</a:t>
            </a:r>
            <a:endParaRPr lang="en-US" sz="7200" b="1" dirty="0">
              <a:ln w="19050">
                <a:solidFill>
                  <a:srgbClr val="121B0B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697737" y="2699703"/>
            <a:ext cx="3300880" cy="1200329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just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Fellowship</a:t>
            </a:r>
            <a:endParaRPr lang="en-US" sz="8000" b="1" dirty="0">
              <a:ln w="19050">
                <a:solidFill>
                  <a:srgbClr val="121B0B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5" name="Down Arrow 14"/>
          <p:cNvSpPr/>
          <p:nvPr/>
        </p:nvSpPr>
        <p:spPr>
          <a:xfrm>
            <a:off x="2476305" y="3478035"/>
            <a:ext cx="423846" cy="600165"/>
          </a:xfrm>
          <a:prstGeom prst="downArrow">
            <a:avLst/>
          </a:prstGeom>
          <a:solidFill>
            <a:schemeClr val="bg1"/>
          </a:solidFill>
          <a:ln>
            <a:solidFill>
              <a:srgbClr val="1D2C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Down Arrow 15"/>
          <p:cNvSpPr/>
          <p:nvPr/>
        </p:nvSpPr>
        <p:spPr>
          <a:xfrm>
            <a:off x="2476305" y="5015343"/>
            <a:ext cx="423846" cy="600165"/>
          </a:xfrm>
          <a:prstGeom prst="downArrow">
            <a:avLst/>
          </a:prstGeom>
          <a:solidFill>
            <a:schemeClr val="bg1"/>
          </a:solidFill>
          <a:ln>
            <a:solidFill>
              <a:srgbClr val="1D2C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Down Arrow 16"/>
          <p:cNvSpPr/>
          <p:nvPr/>
        </p:nvSpPr>
        <p:spPr>
          <a:xfrm rot="16200000">
            <a:off x="4682796" y="4730315"/>
            <a:ext cx="552100" cy="858517"/>
          </a:xfrm>
          <a:prstGeom prst="downArrow">
            <a:avLst/>
          </a:prstGeom>
          <a:solidFill>
            <a:schemeClr val="bg1"/>
          </a:solidFill>
          <a:ln>
            <a:solidFill>
              <a:srgbClr val="1D2C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5588195" y="4689322"/>
            <a:ext cx="3519967" cy="1200329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just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Forgiveness</a:t>
            </a:r>
            <a:endParaRPr lang="en-US" sz="8000" b="1" dirty="0">
              <a:ln w="19050">
                <a:solidFill>
                  <a:srgbClr val="121B0B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9" name="Down Arrow 18"/>
          <p:cNvSpPr/>
          <p:nvPr/>
        </p:nvSpPr>
        <p:spPr>
          <a:xfrm rot="10800000">
            <a:off x="7072128" y="3700892"/>
            <a:ext cx="552100" cy="858517"/>
          </a:xfrm>
          <a:prstGeom prst="downArrow">
            <a:avLst/>
          </a:prstGeom>
          <a:solidFill>
            <a:schemeClr val="bg1"/>
          </a:solidFill>
          <a:ln>
            <a:solidFill>
              <a:srgbClr val="1D2C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431" y="1485339"/>
            <a:ext cx="3678255" cy="2292778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20" name="TextBox 19"/>
          <p:cNvSpPr txBox="1"/>
          <p:nvPr/>
        </p:nvSpPr>
        <p:spPr>
          <a:xfrm>
            <a:off x="1334360" y="1887220"/>
            <a:ext cx="2696594" cy="1768176"/>
          </a:xfrm>
          <a:prstGeom prst="rect">
            <a:avLst/>
          </a:prstGeom>
          <a:noFill/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66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Walk in Darkness</a:t>
            </a:r>
            <a:endParaRPr lang="en-US" sz="6600" b="1" dirty="0">
              <a:ln w="19050">
                <a:solidFill>
                  <a:srgbClr val="121B0B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47010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23" presetClass="entr" presetSubtype="16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 animBg="1"/>
      <p:bldP spid="15" grpId="0" animBg="1"/>
      <p:bldP spid="17" grpId="0" animBg="1"/>
      <p:bldP spid="18" grpId="0" animBg="1"/>
      <p:bldP spid="19" grpId="0" animBg="1"/>
      <p:bldP spid="20" grpId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686"/>
            <a:ext cx="9176913" cy="68826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13" t="53897"/>
          <a:stretch/>
        </p:blipFill>
        <p:spPr>
          <a:xfrm>
            <a:off x="5867400" y="4164373"/>
            <a:ext cx="3309513" cy="2589783"/>
          </a:xfrm>
          <a:prstGeom prst="rect">
            <a:avLst/>
          </a:prstGeom>
          <a:effectLst>
            <a:softEdge rad="444500"/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8600" y="4685898"/>
            <a:ext cx="2971800" cy="2007973"/>
          </a:xfrm>
          <a:prstGeom prst="rect">
            <a:avLst/>
          </a:prstGeom>
          <a:effectLst>
            <a:softEdge rad="292100"/>
          </a:effectLst>
        </p:spPr>
      </p:pic>
      <p:sp>
        <p:nvSpPr>
          <p:cNvPr id="13" name="TextBox 12"/>
          <p:cNvSpPr txBox="1"/>
          <p:nvPr/>
        </p:nvSpPr>
        <p:spPr>
          <a:xfrm>
            <a:off x="318952" y="4164373"/>
            <a:ext cx="8506097" cy="1099532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77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Fundamental Christian Habit</a:t>
            </a:r>
            <a:endParaRPr lang="en-US" sz="7700" b="1" dirty="0">
              <a:ln w="19050">
                <a:solidFill>
                  <a:srgbClr val="121B0B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030122" y="246954"/>
            <a:ext cx="6961478" cy="1323439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wrap="square" rtlCol="0" anchor="t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10000" b="1" dirty="0" smtClean="0">
                <a:ln w="28575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Living in the Light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7779" y="1672500"/>
            <a:ext cx="2739560" cy="1936085"/>
          </a:xfrm>
          <a:prstGeom prst="rect">
            <a:avLst/>
          </a:prstGeom>
          <a:effectLst>
            <a:softEdge rad="254000"/>
          </a:effectLst>
        </p:spPr>
      </p:pic>
      <p:sp>
        <p:nvSpPr>
          <p:cNvPr id="12" name="TextBox 11"/>
          <p:cNvSpPr txBox="1"/>
          <p:nvPr/>
        </p:nvSpPr>
        <p:spPr>
          <a:xfrm>
            <a:off x="1346847" y="1842033"/>
            <a:ext cx="2761424" cy="1117229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just">
              <a:lnSpc>
                <a:spcPct val="90000"/>
              </a:lnSpc>
            </a:pPr>
            <a:r>
              <a:rPr lang="en-US" sz="72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The Light</a:t>
            </a:r>
            <a:endParaRPr lang="en-US" sz="7200" b="1" dirty="0">
              <a:ln w="19050">
                <a:solidFill>
                  <a:srgbClr val="121B0B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5" name="Down Arrow 14"/>
          <p:cNvSpPr/>
          <p:nvPr/>
        </p:nvSpPr>
        <p:spPr>
          <a:xfrm>
            <a:off x="2438400" y="3478035"/>
            <a:ext cx="523741" cy="686338"/>
          </a:xfrm>
          <a:prstGeom prst="downArrow">
            <a:avLst/>
          </a:prstGeom>
          <a:solidFill>
            <a:schemeClr val="bg1"/>
          </a:solidFill>
          <a:ln>
            <a:solidFill>
              <a:srgbClr val="1D2C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1548420" y="5770279"/>
            <a:ext cx="5281749" cy="1138773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77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Growth in Grace</a:t>
            </a:r>
            <a:endParaRPr lang="en-US" sz="7700" b="1" dirty="0">
              <a:ln w="19050">
                <a:solidFill>
                  <a:srgbClr val="121B0B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1" name="Down Arrow 20"/>
          <p:cNvSpPr/>
          <p:nvPr/>
        </p:nvSpPr>
        <p:spPr>
          <a:xfrm>
            <a:off x="4310886" y="4982324"/>
            <a:ext cx="522228" cy="725805"/>
          </a:xfrm>
          <a:prstGeom prst="downArrow">
            <a:avLst/>
          </a:prstGeom>
          <a:solidFill>
            <a:schemeClr val="bg1"/>
          </a:solidFill>
          <a:ln>
            <a:solidFill>
              <a:srgbClr val="1D2C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163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strips dir="rd"/>
      </p:transition>
    </mc:Choice>
    <mc:Fallback xmlns="">
      <p:transition spd="slow">
        <p:strips dir="rd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686"/>
            <a:ext cx="9176913" cy="68826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13" t="53897"/>
          <a:stretch/>
        </p:blipFill>
        <p:spPr>
          <a:xfrm>
            <a:off x="5867400" y="4164373"/>
            <a:ext cx="3309513" cy="2589783"/>
          </a:xfrm>
          <a:prstGeom prst="rect">
            <a:avLst/>
          </a:prstGeom>
          <a:effectLst>
            <a:softEdge rad="444500"/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8600" y="4685898"/>
            <a:ext cx="2971800" cy="2007973"/>
          </a:xfrm>
          <a:prstGeom prst="rect">
            <a:avLst/>
          </a:prstGeom>
          <a:effectLst>
            <a:softEdge rad="292100"/>
          </a:effectLst>
        </p:spPr>
      </p:pic>
      <p:sp>
        <p:nvSpPr>
          <p:cNvPr id="2" name="Down Arrow 1"/>
          <p:cNvSpPr/>
          <p:nvPr/>
        </p:nvSpPr>
        <p:spPr>
          <a:xfrm>
            <a:off x="2059901" y="3085070"/>
            <a:ext cx="497533" cy="582538"/>
          </a:xfrm>
          <a:prstGeom prst="downArrow">
            <a:avLst/>
          </a:prstGeom>
          <a:solidFill>
            <a:schemeClr val="bg1"/>
          </a:solidFill>
          <a:ln>
            <a:solidFill>
              <a:srgbClr val="1D2C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5025086" y="3165532"/>
            <a:ext cx="3564547" cy="1231106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78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His Power</a:t>
            </a:r>
            <a:endParaRPr lang="en-US" sz="7800" b="1" dirty="0">
              <a:ln w="19050">
                <a:solidFill>
                  <a:srgbClr val="1D2C12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514600" y="269215"/>
            <a:ext cx="5847755" cy="1596591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wrap="square" rtlCol="0" anchor="t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11500" b="1" dirty="0" smtClean="0">
                <a:ln w="28575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The Solution</a:t>
            </a:r>
          </a:p>
        </p:txBody>
      </p:sp>
      <p:sp>
        <p:nvSpPr>
          <p:cNvPr id="18" name="Down Arrow 17"/>
          <p:cNvSpPr/>
          <p:nvPr/>
        </p:nvSpPr>
        <p:spPr>
          <a:xfrm rot="10800000">
            <a:off x="6619225" y="4038660"/>
            <a:ext cx="575793" cy="689409"/>
          </a:xfrm>
          <a:prstGeom prst="downArrow">
            <a:avLst/>
          </a:prstGeom>
          <a:solidFill>
            <a:schemeClr val="bg1"/>
          </a:solidFill>
          <a:ln>
            <a:solidFill>
              <a:srgbClr val="1D2C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Down Arrow 18"/>
          <p:cNvSpPr/>
          <p:nvPr/>
        </p:nvSpPr>
        <p:spPr>
          <a:xfrm rot="16200000">
            <a:off x="3707019" y="4810094"/>
            <a:ext cx="575793" cy="689409"/>
          </a:xfrm>
          <a:prstGeom prst="downArrow">
            <a:avLst/>
          </a:prstGeom>
          <a:solidFill>
            <a:schemeClr val="bg1"/>
          </a:solidFill>
          <a:ln>
            <a:solidFill>
              <a:srgbClr val="1D2C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03060" y="1598458"/>
            <a:ext cx="3500237" cy="1200329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Dead Body</a:t>
            </a:r>
            <a:endParaRPr lang="en-US" sz="8000" b="1" dirty="0">
              <a:ln w="19050">
                <a:solidFill>
                  <a:srgbClr val="1D2C12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147713" y="4897862"/>
            <a:ext cx="5029200" cy="1908215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70000"/>
              </a:lnSpc>
            </a:pPr>
            <a:r>
              <a:rPr lang="en-US" sz="8000" b="1" dirty="0" smtClean="0">
                <a:ln w="19050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Transformation</a:t>
            </a:r>
          </a:p>
          <a:p>
            <a:pPr algn="ctr">
              <a:lnSpc>
                <a:spcPct val="70000"/>
              </a:lnSpc>
            </a:pPr>
            <a:r>
              <a:rPr lang="en-US" sz="8000" b="1" dirty="0" smtClean="0">
                <a:ln w="19050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Process</a:t>
            </a:r>
            <a:endParaRPr lang="en-US" sz="8000" b="1" dirty="0">
              <a:ln w="19050">
                <a:solidFill>
                  <a:srgbClr val="121B0B"/>
                </a:solidFill>
              </a:ln>
              <a:solidFill>
                <a:srgbClr val="FFC000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8841" y="3766070"/>
            <a:ext cx="2146846" cy="2555769"/>
          </a:xfrm>
          <a:prstGeom prst="rect">
            <a:avLst/>
          </a:prstGeom>
          <a:effectLst>
            <a:outerShdw blurRad="241300" dist="241300" dir="3420000" algn="bl" rotWithShape="0">
              <a:prstClr val="black"/>
            </a:outerShdw>
          </a:effectLst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9960" y="4578911"/>
            <a:ext cx="1537417" cy="1151777"/>
          </a:xfrm>
          <a:prstGeom prst="rect">
            <a:avLst/>
          </a:prstGeom>
          <a:effectLst>
            <a:softEdge rad="190500"/>
          </a:effectLst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9960" y="4578911"/>
            <a:ext cx="1243573" cy="804178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25" name="Down Arrow 24"/>
          <p:cNvSpPr/>
          <p:nvPr/>
        </p:nvSpPr>
        <p:spPr>
          <a:xfrm rot="10800000">
            <a:off x="6605944" y="2395661"/>
            <a:ext cx="575793" cy="689409"/>
          </a:xfrm>
          <a:prstGeom prst="downArrow">
            <a:avLst/>
          </a:prstGeom>
          <a:solidFill>
            <a:schemeClr val="bg1"/>
          </a:solidFill>
          <a:ln>
            <a:solidFill>
              <a:srgbClr val="1D2C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0" y="1496130"/>
            <a:ext cx="5243072" cy="1920526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72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Continuous Faith</a:t>
            </a:r>
          </a:p>
          <a:p>
            <a:pPr algn="ctr">
              <a:lnSpc>
                <a:spcPct val="80000"/>
              </a:lnSpc>
            </a:pPr>
            <a:r>
              <a:rPr lang="en-US" sz="72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Unveiled Face</a:t>
            </a:r>
          </a:p>
        </p:txBody>
      </p:sp>
    </p:spTree>
    <p:extLst>
      <p:ext uri="{BB962C8B-B14F-4D97-AF65-F5344CB8AC3E}">
        <p14:creationId xmlns:p14="http://schemas.microsoft.com/office/powerpoint/2010/main" val="3125889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686"/>
            <a:ext cx="9176913" cy="68826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13" t="53897"/>
          <a:stretch/>
        </p:blipFill>
        <p:spPr>
          <a:xfrm>
            <a:off x="5867400" y="4164373"/>
            <a:ext cx="3309513" cy="2589783"/>
          </a:xfrm>
          <a:prstGeom prst="rect">
            <a:avLst/>
          </a:prstGeom>
          <a:effectLst>
            <a:softEdge rad="444500"/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8600" y="4685898"/>
            <a:ext cx="2971800" cy="2007973"/>
          </a:xfrm>
          <a:prstGeom prst="rect">
            <a:avLst/>
          </a:prstGeom>
          <a:effectLst>
            <a:softEdge rad="292100"/>
          </a:effectLst>
        </p:spPr>
      </p:pic>
      <p:sp>
        <p:nvSpPr>
          <p:cNvPr id="11" name="TextBox 10"/>
          <p:cNvSpPr txBox="1"/>
          <p:nvPr/>
        </p:nvSpPr>
        <p:spPr>
          <a:xfrm>
            <a:off x="435556" y="685800"/>
            <a:ext cx="8305800" cy="5755422"/>
          </a:xfrm>
          <a:prstGeom prst="rect">
            <a:avLst/>
          </a:prstGeom>
          <a:noFill/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11500" b="1" dirty="0" smtClean="0">
                <a:ln w="28575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Secret #4</a:t>
            </a:r>
          </a:p>
          <a:p>
            <a:pPr algn="ctr">
              <a:lnSpc>
                <a:spcPct val="80000"/>
              </a:lnSpc>
            </a:pPr>
            <a:r>
              <a:rPr lang="en-US" sz="11500" b="1" dirty="0" smtClean="0">
                <a:ln w="28575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Living with Our Hearts Open to God’s Truth</a:t>
            </a:r>
            <a:endParaRPr lang="en-US" sz="9600" b="1" dirty="0" smtClean="0">
              <a:ln w="28575">
                <a:solidFill>
                  <a:srgbClr val="121B0B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1174612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686"/>
            <a:ext cx="9176913" cy="68826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13" t="53897"/>
          <a:stretch/>
        </p:blipFill>
        <p:spPr>
          <a:xfrm>
            <a:off x="5867400" y="4164373"/>
            <a:ext cx="3309513" cy="2589783"/>
          </a:xfrm>
          <a:prstGeom prst="rect">
            <a:avLst/>
          </a:prstGeom>
          <a:effectLst>
            <a:softEdge rad="444500"/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8600" y="4685898"/>
            <a:ext cx="2971800" cy="2007973"/>
          </a:xfrm>
          <a:prstGeom prst="rect">
            <a:avLst/>
          </a:prstGeom>
          <a:effectLst>
            <a:softEdge rad="292100"/>
          </a:effectLst>
        </p:spPr>
      </p:pic>
      <p:sp>
        <p:nvSpPr>
          <p:cNvPr id="13" name="TextBox 12"/>
          <p:cNvSpPr txBox="1"/>
          <p:nvPr/>
        </p:nvSpPr>
        <p:spPr>
          <a:xfrm>
            <a:off x="5025086" y="3165532"/>
            <a:ext cx="3564547" cy="1231106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78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His Power</a:t>
            </a:r>
            <a:endParaRPr lang="en-US" sz="7800" b="1" dirty="0">
              <a:ln w="19050">
                <a:solidFill>
                  <a:srgbClr val="1D2C12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8" name="Down Arrow 17"/>
          <p:cNvSpPr/>
          <p:nvPr/>
        </p:nvSpPr>
        <p:spPr>
          <a:xfrm rot="10800000">
            <a:off x="6619225" y="4038660"/>
            <a:ext cx="575793" cy="689409"/>
          </a:xfrm>
          <a:prstGeom prst="downArrow">
            <a:avLst/>
          </a:prstGeom>
          <a:solidFill>
            <a:schemeClr val="bg1"/>
          </a:solidFill>
          <a:ln>
            <a:solidFill>
              <a:srgbClr val="1D2C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Down Arrow 18"/>
          <p:cNvSpPr/>
          <p:nvPr/>
        </p:nvSpPr>
        <p:spPr>
          <a:xfrm rot="16200000">
            <a:off x="3707019" y="4810094"/>
            <a:ext cx="575793" cy="689409"/>
          </a:xfrm>
          <a:prstGeom prst="downArrow">
            <a:avLst/>
          </a:prstGeom>
          <a:solidFill>
            <a:schemeClr val="bg1"/>
          </a:solidFill>
          <a:ln>
            <a:solidFill>
              <a:srgbClr val="1D2C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992721" y="1596389"/>
            <a:ext cx="1828800" cy="1231106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Life</a:t>
            </a:r>
            <a:endParaRPr lang="en-US" sz="8000" b="1" dirty="0">
              <a:ln w="19050">
                <a:solidFill>
                  <a:srgbClr val="1D2C12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147713" y="4897862"/>
            <a:ext cx="5029200" cy="1908215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70000"/>
              </a:lnSpc>
            </a:pPr>
            <a:r>
              <a:rPr lang="en-US" sz="8000" b="1" dirty="0" smtClean="0">
                <a:ln w="19050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Transformation</a:t>
            </a:r>
          </a:p>
          <a:p>
            <a:pPr algn="ctr">
              <a:lnSpc>
                <a:spcPct val="70000"/>
              </a:lnSpc>
            </a:pPr>
            <a:r>
              <a:rPr lang="en-US" sz="8000" b="1" dirty="0" smtClean="0">
                <a:ln w="19050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Process</a:t>
            </a:r>
            <a:endParaRPr lang="en-US" sz="8000" b="1" dirty="0">
              <a:ln w="19050">
                <a:solidFill>
                  <a:srgbClr val="121B0B"/>
                </a:solidFill>
              </a:ln>
              <a:solidFill>
                <a:srgbClr val="FFC000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8841" y="3766070"/>
            <a:ext cx="2146846" cy="2555769"/>
          </a:xfrm>
          <a:prstGeom prst="rect">
            <a:avLst/>
          </a:prstGeom>
          <a:effectLst>
            <a:outerShdw blurRad="241300" dist="241300" dir="3420000" algn="bl" rotWithShape="0">
              <a:prstClr val="black"/>
            </a:outerShdw>
          </a:effectLst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9960" y="4578911"/>
            <a:ext cx="1537417" cy="1151777"/>
          </a:xfrm>
          <a:prstGeom prst="rect">
            <a:avLst/>
          </a:prstGeom>
          <a:effectLst>
            <a:softEdge rad="190500"/>
          </a:effectLst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9960" y="4578911"/>
            <a:ext cx="1243573" cy="804178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25" name="Down Arrow 24"/>
          <p:cNvSpPr/>
          <p:nvPr/>
        </p:nvSpPr>
        <p:spPr>
          <a:xfrm rot="10800000">
            <a:off x="6605944" y="2395661"/>
            <a:ext cx="575793" cy="689409"/>
          </a:xfrm>
          <a:prstGeom prst="downArrow">
            <a:avLst/>
          </a:prstGeom>
          <a:solidFill>
            <a:schemeClr val="bg1"/>
          </a:solidFill>
          <a:ln>
            <a:solidFill>
              <a:srgbClr val="1D2C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514600" y="269215"/>
            <a:ext cx="5847755" cy="1596591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wrap="square" rtlCol="0" anchor="t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11500" b="1" dirty="0" smtClean="0">
                <a:ln w="28575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The Solution</a:t>
            </a:r>
          </a:p>
        </p:txBody>
      </p:sp>
      <p:sp>
        <p:nvSpPr>
          <p:cNvPr id="29" name="Down Arrow 28"/>
          <p:cNvSpPr/>
          <p:nvPr/>
        </p:nvSpPr>
        <p:spPr>
          <a:xfrm>
            <a:off x="2059901" y="3085070"/>
            <a:ext cx="497533" cy="582538"/>
          </a:xfrm>
          <a:prstGeom prst="downArrow">
            <a:avLst/>
          </a:prstGeom>
          <a:solidFill>
            <a:schemeClr val="bg1"/>
          </a:solidFill>
          <a:ln>
            <a:solidFill>
              <a:srgbClr val="1D2C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0" y="1496130"/>
            <a:ext cx="5243072" cy="1920526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72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Continuous Faith</a:t>
            </a:r>
          </a:p>
          <a:p>
            <a:pPr algn="ctr">
              <a:lnSpc>
                <a:spcPct val="80000"/>
              </a:lnSpc>
            </a:pPr>
            <a:r>
              <a:rPr lang="en-US" sz="72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Unveiled Face</a:t>
            </a:r>
          </a:p>
        </p:txBody>
      </p:sp>
    </p:spTree>
    <p:extLst>
      <p:ext uri="{BB962C8B-B14F-4D97-AF65-F5344CB8AC3E}">
        <p14:creationId xmlns:p14="http://schemas.microsoft.com/office/powerpoint/2010/main" val="4280027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686"/>
            <a:ext cx="9176913" cy="68826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13" t="53897"/>
          <a:stretch/>
        </p:blipFill>
        <p:spPr>
          <a:xfrm>
            <a:off x="5867400" y="4164373"/>
            <a:ext cx="3309513" cy="2589783"/>
          </a:xfrm>
          <a:prstGeom prst="rect">
            <a:avLst/>
          </a:prstGeom>
          <a:effectLst>
            <a:softEdge rad="444500"/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8600" y="4685898"/>
            <a:ext cx="2971800" cy="2007973"/>
          </a:xfrm>
          <a:prstGeom prst="rect">
            <a:avLst/>
          </a:prstGeom>
          <a:effectLst>
            <a:softEdge rad="292100"/>
          </a:effectLst>
        </p:spPr>
      </p:pic>
      <p:sp>
        <p:nvSpPr>
          <p:cNvPr id="11" name="TextBox 10"/>
          <p:cNvSpPr txBox="1"/>
          <p:nvPr/>
        </p:nvSpPr>
        <p:spPr>
          <a:xfrm>
            <a:off x="397099" y="914400"/>
            <a:ext cx="8305800" cy="4428135"/>
          </a:xfrm>
          <a:prstGeom prst="rect">
            <a:avLst/>
          </a:prstGeom>
          <a:noFill/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11500" b="1" dirty="0" smtClean="0">
                <a:ln w="28575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Secret #2</a:t>
            </a:r>
          </a:p>
          <a:p>
            <a:pPr algn="ctr">
              <a:lnSpc>
                <a:spcPct val="80000"/>
              </a:lnSpc>
            </a:pPr>
            <a:r>
              <a:rPr lang="en-US" sz="11500" b="1" dirty="0" smtClean="0">
                <a:ln w="28575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The Miracle</a:t>
            </a:r>
          </a:p>
          <a:p>
            <a:pPr algn="ctr">
              <a:lnSpc>
                <a:spcPct val="80000"/>
              </a:lnSpc>
            </a:pPr>
            <a:r>
              <a:rPr lang="en-US" sz="11500" b="1" dirty="0" smtClean="0">
                <a:ln w="28575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of Transformation </a:t>
            </a:r>
            <a:endParaRPr lang="en-US" sz="9600" b="1" dirty="0" smtClean="0">
              <a:ln w="28575">
                <a:solidFill>
                  <a:srgbClr val="121B0B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93846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93163</TotalTime>
  <Words>1413</Words>
  <Application>Microsoft Office PowerPoint</Application>
  <PresentationFormat>On-screen Show (4:3)</PresentationFormat>
  <Paragraphs>261</Paragraphs>
  <Slides>70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70</vt:i4>
      </vt:variant>
    </vt:vector>
  </HeadingPairs>
  <TitlesOfParts>
    <vt:vector size="75" baseType="lpstr">
      <vt:lpstr>Arabic Typesetting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Losey</dc:creator>
  <cp:lastModifiedBy>Ray Losey</cp:lastModifiedBy>
  <cp:revision>1973</cp:revision>
  <dcterms:created xsi:type="dcterms:W3CDTF">2010-02-05T17:09:41Z</dcterms:created>
  <dcterms:modified xsi:type="dcterms:W3CDTF">2020-07-28T14:34:09Z</dcterms:modified>
</cp:coreProperties>
</file>