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72"/>
  </p:notesMasterIdLst>
  <p:sldIdLst>
    <p:sldId id="7899" r:id="rId2"/>
    <p:sldId id="9426" r:id="rId3"/>
    <p:sldId id="9428" r:id="rId4"/>
    <p:sldId id="9539" r:id="rId5"/>
    <p:sldId id="9584" r:id="rId6"/>
    <p:sldId id="9585" r:id="rId7"/>
    <p:sldId id="9586" r:id="rId8"/>
    <p:sldId id="9587" r:id="rId9"/>
    <p:sldId id="9540" r:id="rId10"/>
    <p:sldId id="9614" r:id="rId11"/>
    <p:sldId id="9616" r:id="rId12"/>
    <p:sldId id="9541" r:id="rId13"/>
    <p:sldId id="9615" r:id="rId14"/>
    <p:sldId id="9545" r:id="rId15"/>
    <p:sldId id="9552" r:id="rId16"/>
    <p:sldId id="9553" r:id="rId17"/>
    <p:sldId id="9554" r:id="rId18"/>
    <p:sldId id="9555" r:id="rId19"/>
    <p:sldId id="9546" r:id="rId20"/>
    <p:sldId id="9556" r:id="rId21"/>
    <p:sldId id="9547" r:id="rId22"/>
    <p:sldId id="9557" r:id="rId23"/>
    <p:sldId id="9558" r:id="rId24"/>
    <p:sldId id="9559" r:id="rId25"/>
    <p:sldId id="9560" r:id="rId26"/>
    <p:sldId id="9561" r:id="rId27"/>
    <p:sldId id="9566" r:id="rId28"/>
    <p:sldId id="9568" r:id="rId29"/>
    <p:sldId id="9569" r:id="rId30"/>
    <p:sldId id="9570" r:id="rId31"/>
    <p:sldId id="9548" r:id="rId32"/>
    <p:sldId id="9571" r:id="rId33"/>
    <p:sldId id="9573" r:id="rId34"/>
    <p:sldId id="9574" r:id="rId35"/>
    <p:sldId id="9588" r:id="rId36"/>
    <p:sldId id="9589" r:id="rId37"/>
    <p:sldId id="9577" r:id="rId38"/>
    <p:sldId id="9578" r:id="rId39"/>
    <p:sldId id="9549" r:id="rId40"/>
    <p:sldId id="9579" r:id="rId41"/>
    <p:sldId id="9580" r:id="rId42"/>
    <p:sldId id="9581" r:id="rId43"/>
    <p:sldId id="9576" r:id="rId44"/>
    <p:sldId id="9591" r:id="rId45"/>
    <p:sldId id="9582" r:id="rId46"/>
    <p:sldId id="9592" r:id="rId47"/>
    <p:sldId id="9425" r:id="rId48"/>
    <p:sldId id="9550" r:id="rId49"/>
    <p:sldId id="9590" r:id="rId50"/>
    <p:sldId id="9593" r:id="rId51"/>
    <p:sldId id="9594" r:id="rId52"/>
    <p:sldId id="9595" r:id="rId53"/>
    <p:sldId id="9597" r:id="rId54"/>
    <p:sldId id="9598" r:id="rId55"/>
    <p:sldId id="9599" r:id="rId56"/>
    <p:sldId id="9602" r:id="rId57"/>
    <p:sldId id="9604" r:id="rId58"/>
    <p:sldId id="9600" r:id="rId59"/>
    <p:sldId id="9601" r:id="rId60"/>
    <p:sldId id="9605" r:id="rId61"/>
    <p:sldId id="9603" r:id="rId62"/>
    <p:sldId id="9606" r:id="rId63"/>
    <p:sldId id="9608" r:id="rId64"/>
    <p:sldId id="9610" r:id="rId65"/>
    <p:sldId id="9607" r:id="rId66"/>
    <p:sldId id="9612" r:id="rId67"/>
    <p:sldId id="9439" r:id="rId68"/>
    <p:sldId id="9609" r:id="rId69"/>
    <p:sldId id="9613" r:id="rId70"/>
    <p:sldId id="9429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B0B"/>
    <a:srgbClr val="5C2A14"/>
    <a:srgbClr val="332000"/>
    <a:srgbClr val="D76F02"/>
    <a:srgbClr val="914420"/>
    <a:srgbClr val="CD700A"/>
    <a:srgbClr val="2D233E"/>
    <a:srgbClr val="C00903"/>
    <a:srgbClr val="A8B3C1"/>
    <a:srgbClr val="A81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24" autoAdjust="0"/>
    <p:restoredTop sz="94624" autoAdjust="0"/>
  </p:normalViewPr>
  <p:slideViewPr>
    <p:cSldViewPr>
      <p:cViewPr varScale="1">
        <p:scale>
          <a:sx n="92" d="100"/>
          <a:sy n="92" d="100"/>
        </p:scale>
        <p:origin x="11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F373F-C92F-45EE-A349-5106FABBB52C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F6F0B-DBB2-4731-9E5A-3C5F1189F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1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2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7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5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8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1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7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3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8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9D8D-B742-4BC2-9D97-CC41363FED8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C64BC-A7DF-4448-894A-776EB02E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3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g"/><Relationship Id="rId4" Type="http://schemas.openxmlformats.org/officeDocument/2006/relationships/image" Target="../media/image3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g"/><Relationship Id="rId4" Type="http://schemas.openxmlformats.org/officeDocument/2006/relationships/image" Target="../media/image3.jp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g"/><Relationship Id="rId4" Type="http://schemas.openxmlformats.org/officeDocument/2006/relationships/image" Target="../media/image3.jp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g"/><Relationship Id="rId4" Type="http://schemas.openxmlformats.org/officeDocument/2006/relationships/image" Target="../media/image3.jp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3.jp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1028566" y="1214933"/>
            <a:ext cx="7086868" cy="442813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Six Secrets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the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Christian</a:t>
            </a:r>
            <a:r>
              <a:rPr lang="en-US" sz="11500" b="1" dirty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</a:t>
            </a:r>
            <a:endParaRPr lang="en-US" sz="96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22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32913" y="1895665"/>
            <a:ext cx="9144000" cy="232679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8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God’s Mirror, the Word, offers us a “double image”.</a:t>
            </a:r>
            <a:endParaRPr lang="en-US" sz="80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421" y="4130363"/>
            <a:ext cx="1951159" cy="2322808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395" y="4800600"/>
            <a:ext cx="1415211" cy="1060225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156722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564917" y="2345219"/>
            <a:ext cx="6047078" cy="1685077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115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James 1:22-24</a:t>
            </a:r>
            <a:endParaRPr lang="en-US" sz="115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34903734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767715"/>
            <a:ext cx="8915400" cy="388567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“But </a:t>
            </a:r>
            <a:r>
              <a:rPr lang="en-US" sz="6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 doers of the word, and not hearers only, deceiving yourselves. </a:t>
            </a:r>
            <a:r>
              <a:rPr lang="en-US" sz="6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sz="6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anyone is a hearer of the word and not a </a:t>
            </a:r>
            <a:r>
              <a:rPr lang="en-US" sz="6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doer…” </a:t>
            </a:r>
            <a:endParaRPr lang="en-US" sz="6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3541702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12691" y="1820270"/>
            <a:ext cx="8915400" cy="482747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“he </a:t>
            </a:r>
            <a:r>
              <a:rPr lang="en-US" sz="6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like a man observing his natural face in a mirror; </a:t>
            </a:r>
            <a:r>
              <a:rPr lang="en-US" sz="6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sz="6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 observes himself, goes away, and immediately forgets what kind of man he </a:t>
            </a:r>
            <a:r>
              <a:rPr lang="en-US" sz="6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was.” (James 1:22-24)</a:t>
            </a:r>
            <a:endParaRPr lang="en-US" sz="6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22283235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825884"/>
            <a:ext cx="8915400" cy="286001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“he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like a man observing his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natural face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a mirror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;” (James 1:23b)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8637315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0" name="TextBox 19"/>
          <p:cNvSpPr txBox="1"/>
          <p:nvPr/>
        </p:nvSpPr>
        <p:spPr>
          <a:xfrm>
            <a:off x="1000334" y="1883859"/>
            <a:ext cx="7176244" cy="452431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“natural” </a:t>
            </a:r>
            <a:r>
              <a:rPr lang="en-US" sz="80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</a:t>
            </a:r>
            <a:r>
              <a:rPr lang="en-US" sz="80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</a:t>
            </a:r>
            <a:r>
              <a:rPr lang="en-US" sz="8000" b="1" dirty="0" err="1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genéseos</a:t>
            </a: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”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“beginning”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“origin”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“birth”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1353105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883859"/>
            <a:ext cx="8915400" cy="31116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“he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like a man observing 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face of his birth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a mirror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;” (James 1:23b)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18369051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825884"/>
            <a:ext cx="8915400" cy="377411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“Every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good gift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every perfect gift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is from above, and comes down from the Father of lights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,” (James 1:17a)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39629599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2505475" y="1678089"/>
            <a:ext cx="4133046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Heavenly Father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6961" y="3385622"/>
            <a:ext cx="5970074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Supremely Perfect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ift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5322" y="5258346"/>
            <a:ext cx="6466268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Gift of Spiritual Birth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284102" y="257244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284102" y="4365522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466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825884"/>
            <a:ext cx="8915400" cy="374871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“Of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own will He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brought us forth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the word of truth, that we might be a kind of firstfruits of His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creatures.”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(James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1:18)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5206654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435556" y="2286000"/>
            <a:ext cx="8305800" cy="189744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38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Introduction</a:t>
            </a:r>
            <a:endParaRPr lang="en-US" sz="115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371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0" name="TextBox 19"/>
          <p:cNvSpPr txBox="1"/>
          <p:nvPr/>
        </p:nvSpPr>
        <p:spPr>
          <a:xfrm>
            <a:off x="1000334" y="1883859"/>
            <a:ext cx="7176244" cy="344709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“brought forth” means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“to give birth”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“to bear”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41106678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825884"/>
            <a:ext cx="8915400" cy="46882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“having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been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born again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not of corruptible seed but incorruptible, through the word of God which lives and abides forever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,” (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 Peter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1:23-24)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4070856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41668" y="3921638"/>
            <a:ext cx="8915400" cy="2834622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“having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been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born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again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 </a:t>
            </a:r>
            <a:r>
              <a:rPr lang="en-US" sz="6600" b="1" dirty="0">
                <a:ln w="1905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through the word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God…” (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 Peter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1:23-24)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1668" y="1871878"/>
            <a:ext cx="8915400" cy="1945917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“…He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brought us forth </a:t>
            </a:r>
            <a:r>
              <a:rPr lang="en-US" sz="6600" b="1" dirty="0">
                <a:ln w="1905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the word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truth…” (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James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1:18)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07532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0" name="TextBox 19"/>
          <p:cNvSpPr txBox="1"/>
          <p:nvPr/>
        </p:nvSpPr>
        <p:spPr>
          <a:xfrm>
            <a:off x="1000334" y="1706179"/>
            <a:ext cx="7176244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Instrument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91" y="3041127"/>
            <a:ext cx="2401198" cy="1798890"/>
          </a:xfrm>
          <a:prstGeom prst="rect">
            <a:avLst/>
          </a:prstGeom>
          <a:effectLst>
            <a:softEdge rad="101600"/>
          </a:effectLst>
        </p:spPr>
      </p:pic>
      <p:sp>
        <p:nvSpPr>
          <p:cNvPr id="12" name="TextBox 11"/>
          <p:cNvSpPr txBox="1"/>
          <p:nvPr/>
        </p:nvSpPr>
        <p:spPr>
          <a:xfrm>
            <a:off x="436490" y="4947562"/>
            <a:ext cx="2667000" cy="177741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John 3:16</a:t>
            </a:r>
          </a:p>
          <a:p>
            <a:pPr algn="ctr">
              <a:lnSpc>
                <a:spcPct val="90000"/>
              </a:lnSpc>
            </a:pP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5:24; 6:47</a:t>
            </a:r>
            <a:endParaRPr lang="en-US" sz="6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698" y="5268207"/>
            <a:ext cx="3276102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“born again”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06196" y="3459930"/>
            <a:ext cx="2534099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Hearing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5874" y="3459930"/>
            <a:ext cx="2506202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Believing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7084653" y="4397945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5530372" y="359586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81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46440" y="2743617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5086" y="3165532"/>
            <a:ext cx="356454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8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Power</a:t>
            </a:r>
            <a:endParaRPr lang="en-US" sz="78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8" name="Down Arrow 17"/>
          <p:cNvSpPr/>
          <p:nvPr/>
        </p:nvSpPr>
        <p:spPr>
          <a:xfrm rot="10800000">
            <a:off x="6619225" y="4038660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3707019" y="4810094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03060" y="1598458"/>
            <a:ext cx="350023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7713" y="4897862"/>
            <a:ext cx="5029200" cy="190821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</a:t>
            </a:r>
          </a:p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41" y="3766070"/>
            <a:ext cx="2146846" cy="255576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537417" cy="1151777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243573" cy="80417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5" name="Down Arrow 24"/>
          <p:cNvSpPr/>
          <p:nvPr/>
        </p:nvSpPr>
        <p:spPr>
          <a:xfrm rot="10800000">
            <a:off x="6605944" y="2395661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785" y="1581340"/>
            <a:ext cx="5371276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Faith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8258983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46440" y="2743617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5086" y="3165532"/>
            <a:ext cx="356454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8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Power</a:t>
            </a:r>
            <a:endParaRPr lang="en-US" sz="78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8" name="Down Arrow 17"/>
          <p:cNvSpPr/>
          <p:nvPr/>
        </p:nvSpPr>
        <p:spPr>
          <a:xfrm rot="10800000">
            <a:off x="6619225" y="4038660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3707019" y="4810094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92721" y="1596389"/>
            <a:ext cx="18288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7713" y="4897862"/>
            <a:ext cx="5029200" cy="190821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</a:t>
            </a:r>
          </a:p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41" y="3766070"/>
            <a:ext cx="2146846" cy="255576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537417" cy="1151777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243573" cy="80417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5" name="Down Arrow 24"/>
          <p:cNvSpPr/>
          <p:nvPr/>
        </p:nvSpPr>
        <p:spPr>
          <a:xfrm rot="10800000">
            <a:off x="6605944" y="2395661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1785" y="1581340"/>
            <a:ext cx="5371276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Faith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13363690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1763" y="5218003"/>
            <a:ext cx="2741058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73" y="2031221"/>
            <a:ext cx="2790854" cy="2090806"/>
          </a:xfrm>
          <a:prstGeom prst="rect">
            <a:avLst/>
          </a:prstGeom>
          <a:effectLst>
            <a:softEdge rad="101600"/>
          </a:effectLst>
        </p:spPr>
      </p:pic>
      <p:sp>
        <p:nvSpPr>
          <p:cNvPr id="13" name="TextBox 12"/>
          <p:cNvSpPr txBox="1"/>
          <p:nvPr/>
        </p:nvSpPr>
        <p:spPr>
          <a:xfrm>
            <a:off x="5314653" y="5196604"/>
            <a:ext cx="3706790" cy="10064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Renewed Life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2561730">
            <a:off x="2551344" y="4139087"/>
            <a:ext cx="575793" cy="99401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8758742">
            <a:off x="6072443" y="4139085"/>
            <a:ext cx="575793" cy="99401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9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30964" y="4370158"/>
            <a:ext cx="3856001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4856258" y="4418990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1465" y="3277551"/>
            <a:ext cx="4624558" cy="344709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Inwardly a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Person,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Nature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213577233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013531" y="2926416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3686" y="3840221"/>
            <a:ext cx="4047155" cy="209769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5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We see what we truly are  </a:t>
            </a:r>
            <a:endParaRPr lang="en-US" sz="75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4473517" y="4385216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1811887"/>
            <a:ext cx="414565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Person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4231" r="3195" b="5857"/>
          <a:stretch/>
        </p:blipFill>
        <p:spPr>
          <a:xfrm>
            <a:off x="411721" y="3972516"/>
            <a:ext cx="3640979" cy="2229171"/>
          </a:xfrm>
          <a:prstGeom prst="rect">
            <a:avLst/>
          </a:prstGeom>
          <a:effectLst>
            <a:softEdge rad="203200"/>
          </a:effectLst>
        </p:spPr>
      </p:pic>
    </p:spTree>
    <p:extLst>
      <p:ext uri="{BB962C8B-B14F-4D97-AF65-F5344CB8AC3E}">
        <p14:creationId xmlns:p14="http://schemas.microsoft.com/office/powerpoint/2010/main" val="24762672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013531" y="2926416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04420" y="4078597"/>
            <a:ext cx="4047155" cy="276133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5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We see</a:t>
            </a:r>
          </a:p>
          <a:p>
            <a:pPr algn="ctr">
              <a:lnSpc>
                <a:spcPct val="75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Ourselves</a:t>
            </a:r>
          </a:p>
          <a:p>
            <a:pPr algn="ctr">
              <a:lnSpc>
                <a:spcPct val="75000"/>
              </a:lnSpc>
            </a:pPr>
            <a:r>
              <a:rPr lang="en-US" sz="75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nd LJC</a:t>
            </a:r>
            <a:endParaRPr lang="en-US" sz="75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4581671" y="4385217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1811887"/>
            <a:ext cx="414565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Person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4231" r="3195" b="5857"/>
          <a:stretch/>
        </p:blipFill>
        <p:spPr>
          <a:xfrm>
            <a:off x="411721" y="3972516"/>
            <a:ext cx="3640979" cy="2229171"/>
          </a:xfrm>
          <a:prstGeom prst="rect">
            <a:avLst/>
          </a:prstGeom>
          <a:effectLst>
            <a:softEdge rad="203200"/>
          </a:effectLst>
        </p:spPr>
      </p:pic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835" y="1472430"/>
            <a:ext cx="4047155" cy="199670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Conformed to His Image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6602128" y="3089139"/>
            <a:ext cx="564567" cy="690132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0" r="21780"/>
          <a:stretch/>
        </p:blipFill>
        <p:spPr>
          <a:xfrm rot="20757833">
            <a:off x="2187373" y="4859070"/>
            <a:ext cx="961024" cy="1109340"/>
          </a:xfrm>
          <a:prstGeom prst="rect">
            <a:avLst/>
          </a:prstGeom>
          <a:effectLst>
            <a:softEdge rad="254000"/>
          </a:effectLst>
        </p:spPr>
      </p:pic>
    </p:spTree>
    <p:extLst>
      <p:ext uri="{BB962C8B-B14F-4D97-AF65-F5344CB8AC3E}">
        <p14:creationId xmlns:p14="http://schemas.microsoft.com/office/powerpoint/2010/main" val="905104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533400" y="631278"/>
            <a:ext cx="8305800" cy="557075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Question ?</a:t>
            </a:r>
          </a:p>
          <a:p>
            <a:pPr algn="ctr">
              <a:lnSpc>
                <a:spcPct val="80000"/>
              </a:lnSpc>
            </a:pPr>
            <a:r>
              <a:rPr lang="en-US" sz="110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does the Christian live the Christian life?</a:t>
            </a:r>
          </a:p>
        </p:txBody>
      </p:sp>
    </p:spTree>
    <p:extLst>
      <p:ext uri="{BB962C8B-B14F-4D97-AF65-F5344CB8AC3E}">
        <p14:creationId xmlns:p14="http://schemas.microsoft.com/office/powerpoint/2010/main" val="333130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013531" y="2926416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1811887"/>
            <a:ext cx="414565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Person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9567" y="1907182"/>
            <a:ext cx="4047155" cy="104721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Physical Body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149" y="3832824"/>
            <a:ext cx="4108345" cy="230832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Self,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Without Sin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6605247" y="2954392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69568" y="3928577"/>
            <a:ext cx="3871842" cy="268919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5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Evil Within;</a:t>
            </a:r>
          </a:p>
          <a:p>
            <a:pPr algn="ctr">
              <a:lnSpc>
                <a:spcPct val="75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Nothing Good Dwells </a:t>
            </a:r>
            <a:endParaRPr lang="en-US" sz="75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362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883859"/>
            <a:ext cx="8915400" cy="286001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“I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have been crucified with Christ; it is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 longer I who live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but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Christ lives in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me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…” (Galatians 2:20a)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710" y="4827977"/>
            <a:ext cx="8854226" cy="1945917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 life that Christ lives in us –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“can only be sinless”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03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30756" y="1825884"/>
            <a:ext cx="8915400" cy="46882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“We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know that whoever is born of God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does not sin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; but he who has been born of God keeps himself, and the wicked one does not touch him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.”(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 John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5:18)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3175732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013531" y="2926416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44879" y="3937969"/>
            <a:ext cx="3871843" cy="292003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Flesh</a:t>
            </a:r>
          </a:p>
          <a:p>
            <a:pPr algn="ctr">
              <a:lnSpc>
                <a:spcPct val="80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Slave to Sin</a:t>
            </a:r>
          </a:p>
          <a:p>
            <a:pPr algn="ctr">
              <a:lnSpc>
                <a:spcPct val="80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Disobedience</a:t>
            </a:r>
            <a:endParaRPr lang="en-US" sz="75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811887"/>
            <a:ext cx="414565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Person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9567" y="1907182"/>
            <a:ext cx="4047155" cy="104721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Physical Body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149" y="3832824"/>
            <a:ext cx="4108345" cy="304698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True Self</a:t>
            </a:r>
          </a:p>
          <a:p>
            <a:pPr algn="ctr">
              <a:lnSpc>
                <a:spcPct val="8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Slave to God</a:t>
            </a:r>
          </a:p>
          <a:p>
            <a:pPr algn="ctr">
              <a:lnSpc>
                <a:spcPct val="8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Obedience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6605247" y="2954392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4350494" y="4937511"/>
            <a:ext cx="787127" cy="460473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59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013531" y="2926416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04420" y="4078597"/>
            <a:ext cx="4047155" cy="276133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5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We see</a:t>
            </a:r>
          </a:p>
          <a:p>
            <a:pPr algn="ctr">
              <a:lnSpc>
                <a:spcPct val="75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Ourselves</a:t>
            </a:r>
          </a:p>
          <a:p>
            <a:pPr algn="ctr">
              <a:lnSpc>
                <a:spcPct val="75000"/>
              </a:lnSpc>
            </a:pPr>
            <a:r>
              <a:rPr lang="en-US" sz="75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nd LJC</a:t>
            </a:r>
            <a:endParaRPr lang="en-US" sz="75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4581671" y="4385217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1811887"/>
            <a:ext cx="414565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Person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4231" r="3195" b="5857"/>
          <a:stretch/>
        </p:blipFill>
        <p:spPr>
          <a:xfrm>
            <a:off x="411721" y="3972516"/>
            <a:ext cx="3640979" cy="2229171"/>
          </a:xfrm>
          <a:prstGeom prst="rect">
            <a:avLst/>
          </a:prstGeom>
          <a:effectLst>
            <a:softEdge rad="203200"/>
          </a:effectLst>
        </p:spPr>
      </p:pic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835" y="1472430"/>
            <a:ext cx="4047155" cy="199670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Conformed to His Image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6602128" y="3089139"/>
            <a:ext cx="564567" cy="690132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0" r="21780"/>
          <a:stretch/>
        </p:blipFill>
        <p:spPr>
          <a:xfrm rot="20757833">
            <a:off x="2187373" y="4859070"/>
            <a:ext cx="961024" cy="1109340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20" name="TextBox 19"/>
          <p:cNvSpPr txBox="1"/>
          <p:nvPr/>
        </p:nvSpPr>
        <p:spPr>
          <a:xfrm rot="20322175">
            <a:off x="-64016" y="4789419"/>
            <a:ext cx="414565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 Sin</a:t>
            </a:r>
          </a:p>
        </p:txBody>
      </p:sp>
    </p:spTree>
    <p:extLst>
      <p:ext uri="{BB962C8B-B14F-4D97-AF65-F5344CB8AC3E}">
        <p14:creationId xmlns:p14="http://schemas.microsoft.com/office/powerpoint/2010/main" val="10566296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0756" y="4301515"/>
            <a:ext cx="8915400" cy="26084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“But </a:t>
            </a: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 doers of the word, and not hearers only, deceiving yourselves. </a:t>
            </a: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(James 1:22)</a:t>
            </a:r>
            <a:endParaRPr lang="en-US" sz="6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0" y="1562301"/>
            <a:ext cx="3759200" cy="260207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9" t="38570" r="1395"/>
          <a:stretch/>
        </p:blipFill>
        <p:spPr>
          <a:xfrm>
            <a:off x="3048000" y="2569915"/>
            <a:ext cx="2971800" cy="1577701"/>
          </a:xfrm>
          <a:prstGeom prst="rect">
            <a:avLst/>
          </a:prstGeom>
          <a:effectLst>
            <a:softEdge rad="292100"/>
          </a:effectLst>
        </p:spPr>
      </p:pic>
    </p:spTree>
    <p:extLst>
      <p:ext uri="{BB962C8B-B14F-4D97-AF65-F5344CB8AC3E}">
        <p14:creationId xmlns:p14="http://schemas.microsoft.com/office/powerpoint/2010/main" val="22804909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038" y="2057400"/>
            <a:ext cx="3386835" cy="44958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6" name="TextBox 15"/>
          <p:cNvSpPr txBox="1"/>
          <p:nvPr/>
        </p:nvSpPr>
        <p:spPr>
          <a:xfrm>
            <a:off x="76200" y="1815104"/>
            <a:ext cx="8915400" cy="5078313"/>
          </a:xfrm>
          <a:prstGeom prst="rect">
            <a:avLst/>
          </a:prstGeom>
          <a:solidFill>
            <a:srgbClr val="B1D35C">
              <a:alpha val="20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“For if anyone is a hearer of the word and not a doer, he is like a man observing his natural face in a mirror; for he observes himself, goes away, and </a:t>
            </a: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immediately forgets </a:t>
            </a:r>
            <a:r>
              <a:rPr lang="en-US" sz="60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kind of man he was.” . </a:t>
            </a:r>
            <a:r>
              <a:rPr lang="en-US" sz="6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(James 1:23-24)</a:t>
            </a:r>
            <a:endParaRPr lang="en-US" sz="6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58143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4950949" y="4460567"/>
            <a:ext cx="3871843" cy="107337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5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Hearer Only</a:t>
            </a:r>
            <a:endParaRPr lang="en-US" sz="75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1302" y="4428212"/>
            <a:ext cx="4108345" cy="206210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Hearer and Doer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6627105" y="3624312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192890" y="3624312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53499" y="1850466"/>
            <a:ext cx="4047155" cy="188974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Obedient Hearer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91425" y="1850466"/>
            <a:ext cx="4047155" cy="188974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Forgetful Hearer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8891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92890" y="3624312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61410" y="4863577"/>
            <a:ext cx="4318555" cy="182357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5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Delights in the Commands</a:t>
            </a:r>
            <a:endParaRPr lang="en-US" sz="72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5889" y="1291851"/>
            <a:ext cx="1905788" cy="11172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Doer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499" y="1850466"/>
            <a:ext cx="4047155" cy="188974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Obedient Hearer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" name="Down Arrow 19"/>
          <p:cNvSpPr/>
          <p:nvPr/>
        </p:nvSpPr>
        <p:spPr>
          <a:xfrm rot="10800000">
            <a:off x="6576641" y="3905655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4231" r="3195" b="5857"/>
          <a:stretch/>
        </p:blipFill>
        <p:spPr>
          <a:xfrm>
            <a:off x="516175" y="4371643"/>
            <a:ext cx="3640979" cy="2229171"/>
          </a:xfrm>
          <a:prstGeom prst="rect">
            <a:avLst/>
          </a:prstGeom>
          <a:effectLst>
            <a:softEdge rad="2032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0" r="21780"/>
          <a:stretch/>
        </p:blipFill>
        <p:spPr>
          <a:xfrm rot="20757833">
            <a:off x="2275655" y="5310885"/>
            <a:ext cx="961024" cy="1109340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24" name="Down Arrow 23"/>
          <p:cNvSpPr/>
          <p:nvPr/>
        </p:nvSpPr>
        <p:spPr>
          <a:xfrm rot="16200000">
            <a:off x="4432069" y="5480229"/>
            <a:ext cx="499421" cy="770651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98323" y="3015815"/>
            <a:ext cx="4062324" cy="10895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Law of Liberty</a:t>
            </a:r>
          </a:p>
        </p:txBody>
      </p:sp>
      <p:sp>
        <p:nvSpPr>
          <p:cNvPr id="26" name="Down Arrow 25"/>
          <p:cNvSpPr/>
          <p:nvPr/>
        </p:nvSpPr>
        <p:spPr>
          <a:xfrm rot="10800000">
            <a:off x="6550887" y="2193519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-Down Arrow 3"/>
          <p:cNvSpPr/>
          <p:nvPr/>
        </p:nvSpPr>
        <p:spPr>
          <a:xfrm rot="3401688">
            <a:off x="4217418" y="3529531"/>
            <a:ext cx="475961" cy="1019920"/>
          </a:xfrm>
          <a:prstGeom prst="upDownArrow">
            <a:avLst/>
          </a:prstGeom>
          <a:solidFill>
            <a:schemeClr val="bg1"/>
          </a:solidFill>
          <a:ln>
            <a:solidFill>
              <a:srgbClr val="121B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70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41668" y="1883859"/>
            <a:ext cx="8915400" cy="543533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4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“But </a:t>
            </a:r>
            <a:r>
              <a:rPr lang="en-US" sz="64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 who looks into </a:t>
            </a:r>
            <a:r>
              <a:rPr lang="en-US" sz="64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perfect law of liberty </a:t>
            </a:r>
            <a:r>
              <a:rPr lang="en-US" sz="64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 continues in it, and is </a:t>
            </a:r>
            <a:r>
              <a:rPr lang="en-US" sz="64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 a forgetful hearer but a doer </a:t>
            </a:r>
            <a:r>
              <a:rPr lang="en-US" sz="64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the work, this one will be </a:t>
            </a:r>
            <a:r>
              <a:rPr lang="en-US" sz="64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blessed </a:t>
            </a:r>
            <a:r>
              <a:rPr lang="en-US" sz="64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what he does</a:t>
            </a:r>
            <a:r>
              <a:rPr lang="en-US" sz="64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</a:t>
            </a:r>
            <a:r>
              <a:rPr lang="en-US" sz="64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James </a:t>
            </a:r>
            <a:r>
              <a:rPr lang="en-US" sz="64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1:25)</a:t>
            </a:r>
            <a:endParaRPr lang="en-US" sz="64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lnSpc>
                <a:spcPct val="90000"/>
              </a:lnSpc>
            </a:pPr>
            <a:endParaRPr lang="en-US" sz="64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</p:spTree>
    <p:extLst>
      <p:ext uri="{BB962C8B-B14F-4D97-AF65-F5344CB8AC3E}">
        <p14:creationId xmlns:p14="http://schemas.microsoft.com/office/powerpoint/2010/main" val="422642454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397099" y="914400"/>
            <a:ext cx="8305800" cy="442813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Secret #1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Miracle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Resurrection </a:t>
            </a:r>
            <a:endParaRPr lang="en-US" sz="96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984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92890" y="3624312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61410" y="4863577"/>
            <a:ext cx="4318555" cy="182357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5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Delights in the Commands</a:t>
            </a:r>
            <a:endParaRPr lang="en-US" sz="72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5889" y="1291851"/>
            <a:ext cx="1905788" cy="11172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Doer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499" y="1850466"/>
            <a:ext cx="4047155" cy="188974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Obedient Hearer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" name="Down Arrow 19"/>
          <p:cNvSpPr/>
          <p:nvPr/>
        </p:nvSpPr>
        <p:spPr>
          <a:xfrm rot="10800000">
            <a:off x="6576641" y="3905655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4231" r="3195" b="5857"/>
          <a:stretch/>
        </p:blipFill>
        <p:spPr>
          <a:xfrm>
            <a:off x="516175" y="4371643"/>
            <a:ext cx="3640979" cy="2229171"/>
          </a:xfrm>
          <a:prstGeom prst="rect">
            <a:avLst/>
          </a:prstGeom>
          <a:effectLst>
            <a:softEdge rad="2032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0" r="21780"/>
          <a:stretch/>
        </p:blipFill>
        <p:spPr>
          <a:xfrm rot="20757833">
            <a:off x="2275655" y="5310885"/>
            <a:ext cx="961024" cy="1109340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24" name="Down Arrow 23"/>
          <p:cNvSpPr/>
          <p:nvPr/>
        </p:nvSpPr>
        <p:spPr>
          <a:xfrm rot="16200000">
            <a:off x="4432069" y="5480229"/>
            <a:ext cx="499421" cy="770651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08074" y="3015815"/>
            <a:ext cx="4452573" cy="10895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Spirit is Liberty</a:t>
            </a:r>
          </a:p>
        </p:txBody>
      </p:sp>
      <p:sp>
        <p:nvSpPr>
          <p:cNvPr id="26" name="Down Arrow 25"/>
          <p:cNvSpPr/>
          <p:nvPr/>
        </p:nvSpPr>
        <p:spPr>
          <a:xfrm rot="10800000">
            <a:off x="6550887" y="2193519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94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478933" y="1883859"/>
            <a:ext cx="8186134" cy="377411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“For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is the love of God, that we keep His commandments.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 His commandments are not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burdensome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(1 John 5:3)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4500" y="5657687"/>
            <a:ext cx="5638800" cy="10064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“burden”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--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Obligation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7872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478933" y="1883859"/>
            <a:ext cx="8186134" cy="1945917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intensely desire to keep the Word of God because I…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4026644"/>
            <a:ext cx="5638800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“have to” --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Obligation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90293" y="5103110"/>
            <a:ext cx="4563414" cy="10318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“get to”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--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Liberty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21146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92890" y="3624312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61410" y="4863577"/>
            <a:ext cx="4318555" cy="182357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5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Delights in the Commands</a:t>
            </a:r>
            <a:endParaRPr lang="en-US" sz="72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788" y="1277487"/>
            <a:ext cx="2971800" cy="11172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Legalism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499" y="1850466"/>
            <a:ext cx="4047155" cy="188974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Obedient Hearer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" name="Down Arrow 19"/>
          <p:cNvSpPr/>
          <p:nvPr/>
        </p:nvSpPr>
        <p:spPr>
          <a:xfrm rot="10800000">
            <a:off x="6576641" y="3905655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4231" r="3195" b="5857"/>
          <a:stretch/>
        </p:blipFill>
        <p:spPr>
          <a:xfrm>
            <a:off x="516175" y="4371643"/>
            <a:ext cx="3640979" cy="2229171"/>
          </a:xfrm>
          <a:prstGeom prst="rect">
            <a:avLst/>
          </a:prstGeom>
          <a:effectLst>
            <a:softEdge rad="2032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0" r="21780"/>
          <a:stretch/>
        </p:blipFill>
        <p:spPr>
          <a:xfrm rot="20757833">
            <a:off x="2275655" y="5310885"/>
            <a:ext cx="961024" cy="1109340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24" name="Down Arrow 23"/>
          <p:cNvSpPr/>
          <p:nvPr/>
        </p:nvSpPr>
        <p:spPr>
          <a:xfrm rot="16200000">
            <a:off x="4432069" y="5480229"/>
            <a:ext cx="499421" cy="770651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144639" y="2943301"/>
            <a:ext cx="3439795" cy="11172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Obligation</a:t>
            </a:r>
          </a:p>
        </p:txBody>
      </p:sp>
      <p:sp>
        <p:nvSpPr>
          <p:cNvPr id="26" name="Down Arrow 25"/>
          <p:cNvSpPr/>
          <p:nvPr/>
        </p:nvSpPr>
        <p:spPr>
          <a:xfrm rot="10800000">
            <a:off x="6550887" y="2193519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113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92890" y="3624312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61410" y="4863577"/>
            <a:ext cx="4318555" cy="182357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5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Delights in the Commands</a:t>
            </a:r>
            <a:endParaRPr lang="en-US" sz="72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7187" y="1292276"/>
            <a:ext cx="4023191" cy="11172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Cheerful Doer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0200" y="304800"/>
            <a:ext cx="7456868" cy="1249573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94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Seeing What We 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499" y="1850466"/>
            <a:ext cx="4047155" cy="1889748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3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Obedient Hearer</a:t>
            </a:r>
            <a:endParaRPr lang="en-US" sz="73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" name="Down Arrow 19"/>
          <p:cNvSpPr/>
          <p:nvPr/>
        </p:nvSpPr>
        <p:spPr>
          <a:xfrm rot="10800000">
            <a:off x="6576641" y="3905655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4231" r="3195" b="5857"/>
          <a:stretch/>
        </p:blipFill>
        <p:spPr>
          <a:xfrm>
            <a:off x="516175" y="4371643"/>
            <a:ext cx="3640979" cy="2229171"/>
          </a:xfrm>
          <a:prstGeom prst="rect">
            <a:avLst/>
          </a:prstGeom>
          <a:effectLst>
            <a:softEdge rad="2032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0" r="21780"/>
          <a:stretch/>
        </p:blipFill>
        <p:spPr>
          <a:xfrm rot="20757833">
            <a:off x="2275655" y="5310885"/>
            <a:ext cx="961024" cy="1109340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24" name="Down Arrow 23"/>
          <p:cNvSpPr/>
          <p:nvPr/>
        </p:nvSpPr>
        <p:spPr>
          <a:xfrm rot="16200000">
            <a:off x="4432069" y="5480229"/>
            <a:ext cx="499421" cy="770651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98323" y="3015815"/>
            <a:ext cx="4062324" cy="10895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Law of Liberty</a:t>
            </a:r>
          </a:p>
        </p:txBody>
      </p:sp>
      <p:sp>
        <p:nvSpPr>
          <p:cNvPr id="26" name="Down Arrow 25"/>
          <p:cNvSpPr/>
          <p:nvPr/>
        </p:nvSpPr>
        <p:spPr>
          <a:xfrm rot="10800000">
            <a:off x="6550887" y="2193519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-Down Arrow 3"/>
          <p:cNvSpPr/>
          <p:nvPr/>
        </p:nvSpPr>
        <p:spPr>
          <a:xfrm rot="3401688">
            <a:off x="4217418" y="3529531"/>
            <a:ext cx="475961" cy="1019920"/>
          </a:xfrm>
          <a:prstGeom prst="upDownArrow">
            <a:avLst/>
          </a:prstGeom>
          <a:solidFill>
            <a:schemeClr val="bg1"/>
          </a:solidFill>
          <a:ln>
            <a:solidFill>
              <a:srgbClr val="121B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1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381000" y="463684"/>
            <a:ext cx="8305800" cy="6235553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Secret #3</a:t>
            </a:r>
          </a:p>
          <a:p>
            <a:pPr algn="ctr">
              <a:lnSpc>
                <a:spcPct val="80000"/>
              </a:lnSpc>
            </a:pPr>
            <a:r>
              <a:rPr lang="en-US" sz="96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Coming to be in experience what we are already in our innermost being</a:t>
            </a:r>
            <a:endParaRPr lang="en-US" sz="88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894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898312" y="4476685"/>
            <a:ext cx="7391400" cy="256377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r>
              <a:rPr lang="en-US" sz="8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ive in the light of the truth of the Scriptures</a:t>
            </a:r>
            <a:endParaRPr lang="en-US" sz="8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523" y="1469882"/>
            <a:ext cx="3718753" cy="2851086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405869470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801522" y="2435053"/>
            <a:ext cx="5540956" cy="172932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115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 John 1:6-7</a:t>
            </a:r>
            <a:endParaRPr lang="en-US" sz="115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20976583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30756" y="1815709"/>
            <a:ext cx="8915400" cy="4108817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“If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we say that we have fellowship with Him, and walk in darkness, we lie and do not practice the truth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209300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d"/>
      </p:transition>
    </mc:Choice>
    <mc:Fallback xmlns=""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30756" y="1842033"/>
            <a:ext cx="8915400" cy="510601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“But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we walk in the light as He is in the light, we have fellowship with one another, and the blood of Jesus Christ His Son cleanses us from all sin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20560139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30964" y="4370158"/>
            <a:ext cx="3856001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 rot="16200000">
            <a:off x="4856258" y="4418990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1465" y="3277551"/>
            <a:ext cx="4624558" cy="341632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Eternal Life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Christ </a:t>
            </a:r>
            <a:r>
              <a:rPr lang="en-US" sz="80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</a:t>
            </a: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</a:t>
            </a:r>
          </a:p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194868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30756" y="1815709"/>
            <a:ext cx="8915400" cy="211442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“If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we say that we have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fellowship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with Him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,” (1:6a)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1590222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89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321256" y="1917407"/>
            <a:ext cx="8534400" cy="252992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“f</a:t>
            </a:r>
            <a:r>
              <a:rPr lang="en-US" sz="88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ellowship” - “</a:t>
            </a:r>
            <a:r>
              <a:rPr lang="en-US" sz="8800" b="1" dirty="0" err="1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koinonia</a:t>
            </a:r>
            <a:r>
              <a:rPr lang="en-US" sz="8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”</a:t>
            </a:r>
          </a:p>
          <a:p>
            <a:pPr algn="ctr">
              <a:lnSpc>
                <a:spcPct val="90000"/>
              </a:lnSpc>
            </a:pPr>
            <a:endParaRPr lang="en-US" sz="8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3989" y="3180906"/>
            <a:ext cx="3548934" cy="134498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“Sharing”</a:t>
            </a:r>
            <a:endParaRPr lang="en-US" sz="8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032608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150286" y="2724199"/>
            <a:ext cx="575793" cy="8923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53158" y="3761738"/>
            <a:ext cx="4013381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 Sharing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6752732" y="2788599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5904" y="3626382"/>
            <a:ext cx="4624558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Sharing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178" y="1751499"/>
            <a:ext cx="3730856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the Light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8778" y="1814760"/>
            <a:ext cx="373085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the Dark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420428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89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2353972" y="1778765"/>
            <a:ext cx="4436056" cy="134498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? Question ?</a:t>
            </a:r>
            <a:endParaRPr lang="en-US" sz="8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372" y="3262474"/>
            <a:ext cx="8703256" cy="2339102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can a perfectly holy God have fellowship with us?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9318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89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3196286" y="1778765"/>
            <a:ext cx="2751428" cy="134498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Answer</a:t>
            </a:r>
            <a:endParaRPr lang="en-US" sz="8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9786" y="3262474"/>
            <a:ext cx="7704428" cy="134498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8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Imputed Righteousness</a:t>
            </a:r>
            <a:endParaRPr lang="en-US" sz="88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168649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89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76200" y="1867436"/>
            <a:ext cx="8991600" cy="507831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“If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we say that we have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 sin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 we deceive ourselves 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truth is not in 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us… we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make 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Him [God]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liar.” (1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John 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1:8, 10b)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lnSpc>
                <a:spcPct val="90000"/>
              </a:lnSpc>
            </a:pP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46724255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2256125" y="5467489"/>
            <a:ext cx="463174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 Fellowship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300559" y="4517794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4664" y="1741894"/>
            <a:ext cx="805466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Sin Remains Experientially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097" y="3534257"/>
            <a:ext cx="75438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We Walk in Darkness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284102" y="2634270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89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2353972" y="1778765"/>
            <a:ext cx="4436056" cy="134498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8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? Question ?</a:t>
            </a:r>
            <a:endParaRPr lang="en-US" sz="88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372" y="3150787"/>
            <a:ext cx="8703256" cy="341632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can a perfectly holy God have fellowship with us when we still have sin?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5269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30756" y="1842033"/>
            <a:ext cx="8915400" cy="3083921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“But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we walk in the light as He is in the light, we have fellowship with one another,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120061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30756" y="1842033"/>
            <a:ext cx="8915400" cy="510601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“But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we walk in the light as He is in the light, we have fellowship with one another, and the blood of Jesus Christ His Son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cleanses us from all sin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29607923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200424" y="24638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2377" y="3264244"/>
            <a:ext cx="4091396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44" y="1544154"/>
            <a:ext cx="27432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Believe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8" name="Down Arrow 17"/>
          <p:cNvSpPr/>
          <p:nvPr/>
        </p:nvSpPr>
        <p:spPr>
          <a:xfrm rot="10800000">
            <a:off x="6441151" y="4286278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4712708" y="5571575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28836" y="5397053"/>
            <a:ext cx="195345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844" y="4503915"/>
            <a:ext cx="4495800" cy="104644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Righteousness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3264244"/>
            <a:ext cx="351233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1810" y="5474670"/>
            <a:ext cx="302386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Spirit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0294" y="5459281"/>
            <a:ext cx="195345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How?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493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397450" y="5434744"/>
            <a:ext cx="8382000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Basis of Our Fellowship 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1119" y="1684601"/>
            <a:ext cx="805466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 blood”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6550" y="3558686"/>
            <a:ext cx="75438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Basis of Eternal </a:t>
            </a:r>
            <a:r>
              <a:rPr lang="en-US" sz="8000" b="1" dirty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300554" y="2588679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278367" y="4547969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83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2256125" y="5467489"/>
            <a:ext cx="463174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Fellowship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300559" y="4578585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1122" y="1703659"/>
            <a:ext cx="805466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Sin is Removed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097" y="3548820"/>
            <a:ext cx="75438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We Walk in Light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284102" y="2634270"/>
            <a:ext cx="575793" cy="82797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09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960974" y="3959245"/>
            <a:ext cx="3738965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Exposes Sin 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79" y="1672500"/>
            <a:ext cx="2739560" cy="1936085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11" name="TextBox 10"/>
          <p:cNvSpPr txBox="1"/>
          <p:nvPr/>
        </p:nvSpPr>
        <p:spPr>
          <a:xfrm>
            <a:off x="979167" y="5578907"/>
            <a:ext cx="3418122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Confession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46847" y="1842033"/>
            <a:ext cx="2761424" cy="11172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Light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97737" y="2699703"/>
            <a:ext cx="3300880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Fellowship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476305" y="3478035"/>
            <a:ext cx="423846" cy="600165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476305" y="4902538"/>
            <a:ext cx="423846" cy="600165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4682795" y="4730315"/>
            <a:ext cx="552100" cy="85851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88195" y="4689322"/>
            <a:ext cx="351996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Forgiveness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7072128" y="3700892"/>
            <a:ext cx="552100" cy="85851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962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111617" y="1842033"/>
            <a:ext cx="8915400" cy="3774110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“If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we confess our sins, He is faithful and just to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forgive us our sins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 to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cleanse us from </a:t>
            </a:r>
            <a:r>
              <a:rPr lang="en-US" sz="6600" b="1" u="sng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all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unrighteousness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(1 </a:t>
            </a:r>
            <a:r>
              <a:rPr lang="en-US" sz="6600" b="1" dirty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John </a:t>
            </a: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1:9)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16832924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89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914400" y="1936705"/>
            <a:ext cx="7315199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Context of 1 John 5:-10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0677" y="3276600"/>
            <a:ext cx="8022644" cy="208672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Stresses the Importance of Honesty and of Facing </a:t>
            </a:r>
            <a:r>
              <a:rPr lang="en-US" sz="7200" b="1" dirty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</a:t>
            </a: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eality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900544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89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654756" y="1917008"/>
            <a:ext cx="58674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“confession of sin”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156" y="3300791"/>
            <a:ext cx="7848600" cy="2339102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“is to say the same thing God says about sin”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029295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089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6" name="TextBox 5"/>
          <p:cNvSpPr txBox="1"/>
          <p:nvPr/>
        </p:nvSpPr>
        <p:spPr>
          <a:xfrm>
            <a:off x="1959288" y="1601100"/>
            <a:ext cx="522542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Openness</a:t>
            </a: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to God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4542" y="5502966"/>
            <a:ext cx="6839398" cy="134498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6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Fellowship</a:t>
            </a:r>
            <a:r>
              <a:rPr lang="en-US" sz="8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with God</a:t>
            </a:r>
            <a:endParaRPr lang="en-US" sz="8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346470" y="4883943"/>
            <a:ext cx="483971" cy="63600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93430" y="2673710"/>
            <a:ext cx="4757135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Self</a:t>
            </a: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-perception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6250" y="3863326"/>
            <a:ext cx="4271493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Self</a:t>
            </a: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-judgment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903300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199364"/>
            <a:ext cx="3867801" cy="273343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2" name="TextBox 11"/>
          <p:cNvSpPr txBox="1"/>
          <p:nvPr/>
        </p:nvSpPr>
        <p:spPr>
          <a:xfrm>
            <a:off x="2234558" y="1574096"/>
            <a:ext cx="4707796" cy="1344984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800" b="1" u="sng" dirty="0" smtClean="0">
                <a:ln w="19050">
                  <a:solidFill>
                    <a:srgbClr val="1D2C12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Fundamentals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969" y="4061783"/>
            <a:ext cx="8345510" cy="10895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 face of our spiritual birth</a:t>
            </a:r>
            <a:endParaRPr lang="en-US" sz="72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262" y="5187509"/>
            <a:ext cx="8709338" cy="10895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 presence of sin in our lives”</a:t>
            </a:r>
            <a:endParaRPr lang="en-US" sz="72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2262" y="2971001"/>
            <a:ext cx="7010400" cy="10895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 glory of the Lord”</a:t>
            </a:r>
            <a:endParaRPr lang="en-US" sz="72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26433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815767" y="3964121"/>
            <a:ext cx="4085233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 Exposure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79" y="1672500"/>
            <a:ext cx="2739560" cy="1936085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11" name="TextBox 10"/>
          <p:cNvSpPr txBox="1"/>
          <p:nvPr/>
        </p:nvSpPr>
        <p:spPr>
          <a:xfrm>
            <a:off x="598313" y="5657671"/>
            <a:ext cx="4168689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Denial of sin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46847" y="1842033"/>
            <a:ext cx="2761424" cy="11172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Light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97737" y="2699703"/>
            <a:ext cx="3300880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Fellowship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476305" y="3478035"/>
            <a:ext cx="423846" cy="600165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476305" y="5015343"/>
            <a:ext cx="423846" cy="600165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4682796" y="4730315"/>
            <a:ext cx="552100" cy="85851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88195" y="4689322"/>
            <a:ext cx="351996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Forgiveness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7072128" y="3700892"/>
            <a:ext cx="552100" cy="858517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31" y="1485339"/>
            <a:ext cx="3678255" cy="229277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0" name="TextBox 19"/>
          <p:cNvSpPr txBox="1"/>
          <p:nvPr/>
        </p:nvSpPr>
        <p:spPr>
          <a:xfrm>
            <a:off x="1334360" y="1887220"/>
            <a:ext cx="2696594" cy="176817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66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Walk in Darkness</a:t>
            </a:r>
            <a:endParaRPr lang="en-US" sz="66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70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318952" y="4164373"/>
            <a:ext cx="8506097" cy="1099532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7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Fundamental Christian Habit</a:t>
            </a:r>
            <a:endParaRPr lang="en-US" sz="77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0122" y="246954"/>
            <a:ext cx="6961478" cy="132343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00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in the Light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79" y="1672500"/>
            <a:ext cx="2739560" cy="1936085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12" name="TextBox 11"/>
          <p:cNvSpPr txBox="1"/>
          <p:nvPr/>
        </p:nvSpPr>
        <p:spPr>
          <a:xfrm>
            <a:off x="1346847" y="1842033"/>
            <a:ext cx="2761424" cy="11172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just">
              <a:lnSpc>
                <a:spcPct val="90000"/>
              </a:lnSpc>
            </a:pPr>
            <a:r>
              <a:rPr lang="en-US" sz="72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Light</a:t>
            </a:r>
            <a:endParaRPr lang="en-US" sz="72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438400" y="3478035"/>
            <a:ext cx="523741" cy="686338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48420" y="5770279"/>
            <a:ext cx="5281749" cy="1138773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700" b="1" dirty="0" smtClean="0">
                <a:ln w="19050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Growth in Grace</a:t>
            </a:r>
            <a:endParaRPr lang="en-US" sz="7700" b="1" dirty="0">
              <a:ln w="19050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4310886" y="4982324"/>
            <a:ext cx="522228" cy="725805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6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d"/>
      </p:transition>
    </mc:Choice>
    <mc:Fallback xmlns="">
      <p:transition spd="slow">
        <p:strips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" name="Down Arrow 1"/>
          <p:cNvSpPr/>
          <p:nvPr/>
        </p:nvSpPr>
        <p:spPr>
          <a:xfrm>
            <a:off x="2059901" y="3085070"/>
            <a:ext cx="497533" cy="582538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5086" y="3165532"/>
            <a:ext cx="356454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8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Power</a:t>
            </a:r>
            <a:endParaRPr lang="en-US" sz="78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18" name="Down Arrow 17"/>
          <p:cNvSpPr/>
          <p:nvPr/>
        </p:nvSpPr>
        <p:spPr>
          <a:xfrm rot="10800000">
            <a:off x="6619225" y="4038660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3707019" y="4810094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03060" y="1598458"/>
            <a:ext cx="3500237" cy="1200329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Body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7713" y="4897862"/>
            <a:ext cx="5029200" cy="190821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</a:t>
            </a:r>
          </a:p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41" y="3766070"/>
            <a:ext cx="2146846" cy="255576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537417" cy="1151777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243573" cy="80417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5" name="Down Arrow 24"/>
          <p:cNvSpPr/>
          <p:nvPr/>
        </p:nvSpPr>
        <p:spPr>
          <a:xfrm rot="10800000">
            <a:off x="6605944" y="2395661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1496130"/>
            <a:ext cx="5243072" cy="192052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Faith</a:t>
            </a:r>
          </a:p>
          <a:p>
            <a:pPr algn="ctr">
              <a:lnSpc>
                <a:spcPct val="8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Unveiled Face</a:t>
            </a:r>
          </a:p>
        </p:txBody>
      </p:sp>
    </p:spTree>
    <p:extLst>
      <p:ext uri="{BB962C8B-B14F-4D97-AF65-F5344CB8AC3E}">
        <p14:creationId xmlns:p14="http://schemas.microsoft.com/office/powerpoint/2010/main" val="31258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435556" y="685800"/>
            <a:ext cx="8305800" cy="5755422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Secret #4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Living with Our Hearts Open to God’s Truth</a:t>
            </a:r>
            <a:endParaRPr lang="en-US" sz="96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17461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3" name="TextBox 12"/>
          <p:cNvSpPr txBox="1"/>
          <p:nvPr/>
        </p:nvSpPr>
        <p:spPr>
          <a:xfrm>
            <a:off x="5025086" y="3165532"/>
            <a:ext cx="3564547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78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Power</a:t>
            </a:r>
            <a:endParaRPr lang="en-US" sz="78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8" name="Down Arrow 17"/>
          <p:cNvSpPr/>
          <p:nvPr/>
        </p:nvSpPr>
        <p:spPr>
          <a:xfrm rot="10800000">
            <a:off x="6619225" y="4038660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3707019" y="4810094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92721" y="1596389"/>
            <a:ext cx="1828800" cy="123110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</a:t>
            </a:r>
            <a:endParaRPr lang="en-US" sz="8000" b="1" dirty="0">
              <a:ln w="19050">
                <a:solidFill>
                  <a:srgbClr val="1D2C12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7713" y="4897862"/>
            <a:ext cx="5029200" cy="1908215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Transformation</a:t>
            </a:r>
          </a:p>
          <a:p>
            <a:pPr algn="ctr">
              <a:lnSpc>
                <a:spcPct val="70000"/>
              </a:lnSpc>
            </a:pPr>
            <a:r>
              <a:rPr lang="en-US" sz="8000" b="1" dirty="0" smtClean="0">
                <a:ln w="19050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Process</a:t>
            </a:r>
            <a:endParaRPr lang="en-US" sz="8000" b="1" dirty="0">
              <a:ln w="19050">
                <a:solidFill>
                  <a:srgbClr val="121B0B"/>
                </a:solidFill>
              </a:ln>
              <a:solidFill>
                <a:srgbClr val="FFC000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41" y="3766070"/>
            <a:ext cx="2146846" cy="2555769"/>
          </a:xfrm>
          <a:prstGeom prst="rect">
            <a:avLst/>
          </a:prstGeom>
          <a:effectLst>
            <a:outerShdw blurRad="241300" dist="241300" dir="3420000" algn="bl" rotWithShape="0">
              <a:prstClr val="black"/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537417" cy="1151777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0" y="4578911"/>
            <a:ext cx="1243573" cy="80417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5" name="Down Arrow 24"/>
          <p:cNvSpPr/>
          <p:nvPr/>
        </p:nvSpPr>
        <p:spPr>
          <a:xfrm rot="10800000">
            <a:off x="6605944" y="2395661"/>
            <a:ext cx="575793" cy="689409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4600" y="269215"/>
            <a:ext cx="5847755" cy="1596591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wrap="square" rtlCol="0" anchor="t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Solution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2059901" y="3085070"/>
            <a:ext cx="497533" cy="582538"/>
          </a:xfrm>
          <a:prstGeom prst="downArrow">
            <a:avLst/>
          </a:prstGeom>
          <a:solidFill>
            <a:schemeClr val="bg1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1496130"/>
            <a:ext cx="5243072" cy="1920526"/>
          </a:xfrm>
          <a:prstGeom prst="rect">
            <a:avLst/>
          </a:prstGeom>
          <a:solidFill>
            <a:srgbClr val="B1D35C">
              <a:alpha val="45000"/>
            </a:srgbClr>
          </a:solidFill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Faith</a:t>
            </a:r>
          </a:p>
          <a:p>
            <a:pPr algn="ctr">
              <a:lnSpc>
                <a:spcPct val="80000"/>
              </a:lnSpc>
            </a:pPr>
            <a:r>
              <a:rPr lang="en-US" sz="7200" b="1" dirty="0" smtClean="0">
                <a:ln w="19050">
                  <a:solidFill>
                    <a:srgbClr val="1D2C12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Unveiled Face</a:t>
            </a:r>
          </a:p>
        </p:txBody>
      </p:sp>
    </p:spTree>
    <p:extLst>
      <p:ext uri="{BB962C8B-B14F-4D97-AF65-F5344CB8AC3E}">
        <p14:creationId xmlns:p14="http://schemas.microsoft.com/office/powerpoint/2010/main" val="428002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686"/>
            <a:ext cx="9176913" cy="688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53897"/>
          <a:stretch/>
        </p:blipFill>
        <p:spPr>
          <a:xfrm>
            <a:off x="5867400" y="4164373"/>
            <a:ext cx="3309513" cy="2589783"/>
          </a:xfrm>
          <a:prstGeom prst="rect">
            <a:avLst/>
          </a:prstGeom>
          <a:effectLst>
            <a:softEdge rad="444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4685898"/>
            <a:ext cx="2971800" cy="2007973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11" name="TextBox 10"/>
          <p:cNvSpPr txBox="1"/>
          <p:nvPr/>
        </p:nvSpPr>
        <p:spPr>
          <a:xfrm>
            <a:off x="397099" y="914400"/>
            <a:ext cx="8305800" cy="4428135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rgbClr val="FFC000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Secret #2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Miracle</a:t>
            </a:r>
          </a:p>
          <a:p>
            <a:pPr algn="ctr">
              <a:lnSpc>
                <a:spcPct val="80000"/>
              </a:lnSpc>
            </a:pPr>
            <a:r>
              <a:rPr lang="en-US" sz="11500" b="1" dirty="0" smtClean="0">
                <a:ln w="28575">
                  <a:solidFill>
                    <a:srgbClr val="121B0B"/>
                  </a:solidFill>
                </a:ln>
                <a:solidFill>
                  <a:schemeClr val="bg1"/>
                </a:solidFill>
                <a:effectLst>
                  <a:outerShdw blurRad="114300" dist="508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Transformation </a:t>
            </a:r>
            <a:endParaRPr lang="en-US" sz="9600" b="1" dirty="0" smtClean="0">
              <a:ln w="28575">
                <a:solidFill>
                  <a:srgbClr val="121B0B"/>
                </a:solidFill>
              </a:ln>
              <a:solidFill>
                <a:schemeClr val="bg1"/>
              </a:solidFill>
              <a:effectLst>
                <a:outerShdw blurRad="114300" dist="508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384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93163</TotalTime>
  <Words>1413</Words>
  <Application>Microsoft Office PowerPoint</Application>
  <PresentationFormat>On-screen Show (4:3)</PresentationFormat>
  <Paragraphs>261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5" baseType="lpstr">
      <vt:lpstr>Arabic Typesetting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Losey</dc:creator>
  <cp:lastModifiedBy>Ray Losey</cp:lastModifiedBy>
  <cp:revision>1973</cp:revision>
  <dcterms:created xsi:type="dcterms:W3CDTF">2010-02-05T17:09:41Z</dcterms:created>
  <dcterms:modified xsi:type="dcterms:W3CDTF">2020-07-28T14:34:09Z</dcterms:modified>
</cp:coreProperties>
</file>